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17" r:id="rId2"/>
    <p:sldId id="519" r:id="rId3"/>
    <p:sldId id="510" r:id="rId4"/>
    <p:sldId id="521" r:id="rId5"/>
    <p:sldId id="522" r:id="rId6"/>
    <p:sldId id="523" r:id="rId7"/>
    <p:sldId id="524" r:id="rId8"/>
    <p:sldId id="525" r:id="rId9"/>
    <p:sldId id="530" r:id="rId10"/>
    <p:sldId id="526" r:id="rId11"/>
    <p:sldId id="528" r:id="rId12"/>
    <p:sldId id="501" r:id="rId13"/>
    <p:sldId id="527" r:id="rId14"/>
    <p:sldId id="491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0E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6" autoAdjust="0"/>
    <p:restoredTop sz="99755" autoAdjust="0"/>
  </p:normalViewPr>
  <p:slideViewPr>
    <p:cSldViewPr snapToGrid="0">
      <p:cViewPr varScale="1">
        <p:scale>
          <a:sx n="73" d="100"/>
          <a:sy n="73" d="100"/>
        </p:scale>
        <p:origin x="120" y="10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C86AB-EC00-421B-A612-5872D17E960C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B33EC-6919-4D23-9889-F9959CD86D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51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B33EC-6919-4D23-9889-F9959CD86D0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091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B33EC-6919-4D23-9889-F9959CD86D0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491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>
            <a:extLst>
              <a:ext uri="{FF2B5EF4-FFF2-40B4-BE49-F238E27FC236}">
                <a16:creationId xmlns:a16="http://schemas.microsoft.com/office/drawing/2014/main" xmlns="" id="{1EC89B5B-96F5-46DF-88A7-868992E16E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>
            <a:extLst>
              <a:ext uri="{FF2B5EF4-FFF2-40B4-BE49-F238E27FC236}">
                <a16:creationId xmlns:a16="http://schemas.microsoft.com/office/drawing/2014/main" xmlns="" id="{A333AE55-0D29-4AFC-ADF8-4D5EEF0E3E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슬라이드 번호 개체 틀 3">
            <a:extLst>
              <a:ext uri="{FF2B5EF4-FFF2-40B4-BE49-F238E27FC236}">
                <a16:creationId xmlns:a16="http://schemas.microsoft.com/office/drawing/2014/main" xmlns="" id="{D2F60CD2-22D4-4642-8F02-91A3713A2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E6AC0-8A6A-465E-9C2E-E563A4F52033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66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B33EC-6919-4D23-9889-F9959CD86D0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342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8802F-E44E-4326-B573-15D7ED074F7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359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B33EC-6919-4D23-9889-F9959CD86D0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907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B33EC-6919-4D23-9889-F9959CD86D0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491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>
            <a:extLst>
              <a:ext uri="{FF2B5EF4-FFF2-40B4-BE49-F238E27FC236}">
                <a16:creationId xmlns:a16="http://schemas.microsoft.com/office/drawing/2014/main" xmlns="" id="{1EC89B5B-96F5-46DF-88A7-868992E16E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>
            <a:extLst>
              <a:ext uri="{FF2B5EF4-FFF2-40B4-BE49-F238E27FC236}">
                <a16:creationId xmlns:a16="http://schemas.microsoft.com/office/drawing/2014/main" xmlns="" id="{A333AE55-0D29-4AFC-ADF8-4D5EEF0E3E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슬라이드 번호 개체 틀 3">
            <a:extLst>
              <a:ext uri="{FF2B5EF4-FFF2-40B4-BE49-F238E27FC236}">
                <a16:creationId xmlns:a16="http://schemas.microsoft.com/office/drawing/2014/main" xmlns="" id="{D2F60CD2-22D4-4642-8F02-91A3713A2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E6AC0-8A6A-465E-9C2E-E563A4F52033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6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44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902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54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30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63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10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69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45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998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34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92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557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6E32767-A1B8-4EE0-9814-5C5C954E3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57312"/>
            <a:ext cx="10515600" cy="440633"/>
          </a:xfrm>
          <a:prstGeom prst="rect">
            <a:avLst/>
          </a:prstGeom>
        </p:spPr>
        <p:txBody>
          <a:bodyPr/>
          <a:lstStyle>
            <a:lvl1pPr algn="l">
              <a:defRPr sz="2200" b="1" i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8B0D4C-B87D-4D0B-915A-DABEAD3330AA}"/>
              </a:ext>
            </a:extLst>
          </p:cNvPr>
          <p:cNvSpPr txBox="1"/>
          <p:nvPr userDrawn="1"/>
        </p:nvSpPr>
        <p:spPr>
          <a:xfrm>
            <a:off x="11544300" y="6454235"/>
            <a:ext cx="514350" cy="2400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fld id="{DE42753E-280B-4D4F-B2D9-571AEBF90439}" type="slidenum"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>
                <a:lnSpc>
                  <a:spcPct val="130000"/>
                </a:lnSpc>
                <a:spcAft>
                  <a:spcPts val="600"/>
                </a:spcAft>
              </a:pPr>
              <a:t>‹#›</a:t>
            </a:fld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586301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89455-2C18-42B4-8521-04D6BABA5ADF}" type="datetimeFigureOut">
              <a:rPr lang="ko-KR" altLang="en-US" smtClean="0"/>
              <a:t>2023-02-12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6D600-7352-4ADF-8D7F-79AB9CE37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65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8" r:id="rId12"/>
    <p:sldLayoutId id="214748368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50.png"/><Relationship Id="rId21" Type="http://schemas.openxmlformats.org/officeDocument/2006/relationships/image" Target="../media/image32.png"/><Relationship Id="rId34" Type="http://schemas.openxmlformats.org/officeDocument/2006/relationships/image" Target="../media/image45.png"/><Relationship Id="rId42" Type="http://schemas.openxmlformats.org/officeDocument/2006/relationships/image" Target="../media/image5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40" Type="http://schemas.openxmlformats.org/officeDocument/2006/relationships/image" Target="../media/image51.png"/><Relationship Id="rId45" Type="http://schemas.openxmlformats.org/officeDocument/2006/relationships/image" Target="../media/image56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2.png"/><Relationship Id="rId44" Type="http://schemas.openxmlformats.org/officeDocument/2006/relationships/image" Target="../media/image55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6.png"/><Relationship Id="rId43" Type="http://schemas.openxmlformats.org/officeDocument/2006/relationships/image" Target="../media/image54.png"/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Relationship Id="rId20" Type="http://schemas.openxmlformats.org/officeDocument/2006/relationships/image" Target="../media/image31.png"/><Relationship Id="rId41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hyperlink" Target="http://widebr.co.kr/charge/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hyperlink" Target="http://www.sherpago.co.kr/board/noti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13"/>
          <p:cNvGrpSpPr/>
          <p:nvPr/>
        </p:nvGrpSpPr>
        <p:grpSpPr>
          <a:xfrm>
            <a:off x="10568343" y="6385712"/>
            <a:ext cx="1402512" cy="337408"/>
            <a:chOff x="612660" y="6546062"/>
            <a:chExt cx="862965" cy="254000"/>
          </a:xfrm>
        </p:grpSpPr>
        <p:sp>
          <p:nvSpPr>
            <p:cNvPr id="7" name="object 14"/>
            <p:cNvSpPr/>
            <p:nvPr/>
          </p:nvSpPr>
          <p:spPr>
            <a:xfrm>
              <a:off x="844829" y="6686511"/>
              <a:ext cx="630555" cy="113664"/>
            </a:xfrm>
            <a:custGeom>
              <a:avLst/>
              <a:gdLst/>
              <a:ahLst/>
              <a:cxnLst/>
              <a:rect l="l" t="t" r="r" b="b"/>
              <a:pathLst>
                <a:path w="630555" h="113665">
                  <a:moveTo>
                    <a:pt x="84150" y="38290"/>
                  </a:moveTo>
                  <a:lnTo>
                    <a:pt x="81076" y="23444"/>
                  </a:lnTo>
                  <a:lnTo>
                    <a:pt x="76263" y="16687"/>
                  </a:lnTo>
                  <a:lnTo>
                    <a:pt x="72415" y="11264"/>
                  </a:lnTo>
                  <a:lnTo>
                    <a:pt x="64490" y="6426"/>
                  </a:lnTo>
                  <a:lnTo>
                    <a:pt x="64490" y="38290"/>
                  </a:lnTo>
                  <a:lnTo>
                    <a:pt x="62839" y="46723"/>
                  </a:lnTo>
                  <a:lnTo>
                    <a:pt x="58166" y="53632"/>
                  </a:lnTo>
                  <a:lnTo>
                    <a:pt x="50927" y="58318"/>
                  </a:lnTo>
                  <a:lnTo>
                    <a:pt x="41554" y="60032"/>
                  </a:lnTo>
                  <a:lnTo>
                    <a:pt x="19659" y="60032"/>
                  </a:lnTo>
                  <a:lnTo>
                    <a:pt x="19659" y="16687"/>
                  </a:lnTo>
                  <a:lnTo>
                    <a:pt x="41554" y="16687"/>
                  </a:lnTo>
                  <a:lnTo>
                    <a:pt x="50927" y="18415"/>
                  </a:lnTo>
                  <a:lnTo>
                    <a:pt x="58166" y="23075"/>
                  </a:lnTo>
                  <a:lnTo>
                    <a:pt x="62839" y="29946"/>
                  </a:lnTo>
                  <a:lnTo>
                    <a:pt x="64490" y="38290"/>
                  </a:lnTo>
                  <a:lnTo>
                    <a:pt x="64490" y="6426"/>
                  </a:lnTo>
                  <a:lnTo>
                    <a:pt x="58966" y="3035"/>
                  </a:lnTo>
                  <a:lnTo>
                    <a:pt x="41554" y="0"/>
                  </a:lnTo>
                  <a:lnTo>
                    <a:pt x="0" y="0"/>
                  </a:lnTo>
                  <a:lnTo>
                    <a:pt x="0" y="113207"/>
                  </a:lnTo>
                  <a:lnTo>
                    <a:pt x="19659" y="113207"/>
                  </a:lnTo>
                  <a:lnTo>
                    <a:pt x="19659" y="76708"/>
                  </a:lnTo>
                  <a:lnTo>
                    <a:pt x="41554" y="76708"/>
                  </a:lnTo>
                  <a:lnTo>
                    <a:pt x="58966" y="73634"/>
                  </a:lnTo>
                  <a:lnTo>
                    <a:pt x="72415" y="65316"/>
                  </a:lnTo>
                  <a:lnTo>
                    <a:pt x="76161" y="60032"/>
                  </a:lnTo>
                  <a:lnTo>
                    <a:pt x="81076" y="53086"/>
                  </a:lnTo>
                  <a:lnTo>
                    <a:pt x="84150" y="38290"/>
                  </a:lnTo>
                  <a:close/>
                </a:path>
                <a:path w="630555" h="113665">
                  <a:moveTo>
                    <a:pt x="178739" y="177"/>
                  </a:moveTo>
                  <a:lnTo>
                    <a:pt x="86385" y="177"/>
                  </a:lnTo>
                  <a:lnTo>
                    <a:pt x="86385" y="16687"/>
                  </a:lnTo>
                  <a:lnTo>
                    <a:pt x="122732" y="16687"/>
                  </a:lnTo>
                  <a:lnTo>
                    <a:pt x="122732" y="113207"/>
                  </a:lnTo>
                  <a:lnTo>
                    <a:pt x="142392" y="113207"/>
                  </a:lnTo>
                  <a:lnTo>
                    <a:pt x="142392" y="16687"/>
                  </a:lnTo>
                  <a:lnTo>
                    <a:pt x="178739" y="16687"/>
                  </a:lnTo>
                  <a:lnTo>
                    <a:pt x="178739" y="177"/>
                  </a:lnTo>
                  <a:close/>
                </a:path>
                <a:path w="630555" h="113665">
                  <a:moveTo>
                    <a:pt x="306247" y="12"/>
                  </a:moveTo>
                  <a:lnTo>
                    <a:pt x="287616" y="12"/>
                  </a:lnTo>
                  <a:lnTo>
                    <a:pt x="252171" y="65557"/>
                  </a:lnTo>
                  <a:lnTo>
                    <a:pt x="249199" y="72110"/>
                  </a:lnTo>
                  <a:lnTo>
                    <a:pt x="246214" y="65557"/>
                  </a:lnTo>
                  <a:lnTo>
                    <a:pt x="210769" y="12"/>
                  </a:lnTo>
                  <a:lnTo>
                    <a:pt x="192151" y="12"/>
                  </a:lnTo>
                  <a:lnTo>
                    <a:pt x="192151" y="113220"/>
                  </a:lnTo>
                  <a:lnTo>
                    <a:pt x="211810" y="113220"/>
                  </a:lnTo>
                  <a:lnTo>
                    <a:pt x="211810" y="46482"/>
                  </a:lnTo>
                  <a:lnTo>
                    <a:pt x="211518" y="38887"/>
                  </a:lnTo>
                  <a:lnTo>
                    <a:pt x="215087" y="46482"/>
                  </a:lnTo>
                  <a:lnTo>
                    <a:pt x="242938" y="97726"/>
                  </a:lnTo>
                  <a:lnTo>
                    <a:pt x="255447" y="97726"/>
                  </a:lnTo>
                  <a:lnTo>
                    <a:pt x="283311" y="46482"/>
                  </a:lnTo>
                  <a:lnTo>
                    <a:pt x="286880" y="38887"/>
                  </a:lnTo>
                  <a:lnTo>
                    <a:pt x="286588" y="46482"/>
                  </a:lnTo>
                  <a:lnTo>
                    <a:pt x="286588" y="113220"/>
                  </a:lnTo>
                  <a:lnTo>
                    <a:pt x="306247" y="113220"/>
                  </a:lnTo>
                  <a:lnTo>
                    <a:pt x="306247" y="12"/>
                  </a:lnTo>
                  <a:close/>
                </a:path>
                <a:path w="630555" h="113665">
                  <a:moveTo>
                    <a:pt x="424954" y="113220"/>
                  </a:moveTo>
                  <a:lnTo>
                    <a:pt x="413016" y="84759"/>
                  </a:lnTo>
                  <a:lnTo>
                    <a:pt x="406006" y="68084"/>
                  </a:lnTo>
                  <a:lnTo>
                    <a:pt x="390131" y="30251"/>
                  </a:lnTo>
                  <a:lnTo>
                    <a:pt x="386219" y="20929"/>
                  </a:lnTo>
                  <a:lnTo>
                    <a:pt x="386219" y="68084"/>
                  </a:lnTo>
                  <a:lnTo>
                    <a:pt x="355244" y="68084"/>
                  </a:lnTo>
                  <a:lnTo>
                    <a:pt x="370738" y="30251"/>
                  </a:lnTo>
                  <a:lnTo>
                    <a:pt x="386219" y="68084"/>
                  </a:lnTo>
                  <a:lnTo>
                    <a:pt x="386219" y="20929"/>
                  </a:lnTo>
                  <a:lnTo>
                    <a:pt x="377444" y="12"/>
                  </a:lnTo>
                  <a:lnTo>
                    <a:pt x="364032" y="12"/>
                  </a:lnTo>
                  <a:lnTo>
                    <a:pt x="316522" y="113220"/>
                  </a:lnTo>
                  <a:lnTo>
                    <a:pt x="336778" y="113220"/>
                  </a:lnTo>
                  <a:lnTo>
                    <a:pt x="348386" y="84759"/>
                  </a:lnTo>
                  <a:lnTo>
                    <a:pt x="393077" y="84759"/>
                  </a:lnTo>
                  <a:lnTo>
                    <a:pt x="404698" y="113220"/>
                  </a:lnTo>
                  <a:lnTo>
                    <a:pt x="424954" y="113220"/>
                  </a:lnTo>
                  <a:close/>
                </a:path>
                <a:path w="630555" h="113665">
                  <a:moveTo>
                    <a:pt x="524598" y="0"/>
                  </a:moveTo>
                  <a:lnTo>
                    <a:pt x="504939" y="0"/>
                  </a:lnTo>
                  <a:lnTo>
                    <a:pt x="504939" y="78206"/>
                  </a:lnTo>
                  <a:lnTo>
                    <a:pt x="453250" y="0"/>
                  </a:lnTo>
                  <a:lnTo>
                    <a:pt x="435229" y="0"/>
                  </a:lnTo>
                  <a:lnTo>
                    <a:pt x="435229" y="113207"/>
                  </a:lnTo>
                  <a:lnTo>
                    <a:pt x="454888" y="113207"/>
                  </a:lnTo>
                  <a:lnTo>
                    <a:pt x="454888" y="35610"/>
                  </a:lnTo>
                  <a:lnTo>
                    <a:pt x="506577" y="113207"/>
                  </a:lnTo>
                  <a:lnTo>
                    <a:pt x="524598" y="113207"/>
                  </a:lnTo>
                  <a:lnTo>
                    <a:pt x="524598" y="0"/>
                  </a:lnTo>
                  <a:close/>
                </a:path>
                <a:path w="630555" h="113665">
                  <a:moveTo>
                    <a:pt x="630351" y="177"/>
                  </a:moveTo>
                  <a:lnTo>
                    <a:pt x="537997" y="177"/>
                  </a:lnTo>
                  <a:lnTo>
                    <a:pt x="537997" y="16687"/>
                  </a:lnTo>
                  <a:lnTo>
                    <a:pt x="574344" y="16687"/>
                  </a:lnTo>
                  <a:lnTo>
                    <a:pt x="574344" y="113207"/>
                  </a:lnTo>
                  <a:lnTo>
                    <a:pt x="594004" y="113207"/>
                  </a:lnTo>
                  <a:lnTo>
                    <a:pt x="594004" y="16687"/>
                  </a:lnTo>
                  <a:lnTo>
                    <a:pt x="630351" y="16687"/>
                  </a:lnTo>
                  <a:lnTo>
                    <a:pt x="630351" y="17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660" y="6546062"/>
              <a:ext cx="284276" cy="25325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3091314" y="1133146"/>
            <a:ext cx="5626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SHERPAGO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특별 이벤트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409" y="6494253"/>
            <a:ext cx="1469649" cy="30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3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55568" y="117575"/>
            <a:ext cx="6908800" cy="504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            </a:t>
            </a:r>
            <a:r>
              <a:rPr lang="en-US" altLang="ko-KR" b="1" dirty="0" smtClean="0">
                <a:solidFill>
                  <a:schemeClr val="tx1"/>
                </a:solidFill>
              </a:rPr>
              <a:t>1.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프로젝트 제안 배경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-20831" y="10648"/>
            <a:ext cx="6427278" cy="51831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            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특별 </a:t>
            </a:r>
            <a:r>
              <a:rPr lang="ko-KR" altLang="en-US" sz="2000" b="1" dirty="0">
                <a:solidFill>
                  <a:schemeClr val="bg1"/>
                </a:solidFill>
              </a:rPr>
              <a:t>제안 </a:t>
            </a:r>
            <a:r>
              <a:rPr lang="en-US" altLang="ko-KR" b="1" dirty="0">
                <a:solidFill>
                  <a:schemeClr val="bg1"/>
                </a:solidFill>
              </a:rPr>
              <a:t>– 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</a:rPr>
              <a:t>상생 프로젝트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17" y="40214"/>
            <a:ext cx="536977" cy="459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altLang="ko-KR" sz="2000" b="1" dirty="0">
                <a:latin typeface="맑은 고딕"/>
                <a:ea typeface="맑은 고딕"/>
              </a:rPr>
              <a:t>Ⅰ</a:t>
            </a:r>
            <a:endParaRPr lang="ko-KR" altLang="en-US" sz="2000" b="1" dirty="0">
              <a:latin typeface="Apple SD Gothic Neo"/>
              <a:ea typeface="Apple SD Gothic Ne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250" y="783771"/>
            <a:ext cx="77123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√ 아파트 관리현장의 </a:t>
            </a:r>
            <a:r>
              <a:rPr lang="en-US" altLang="ko-KR" sz="1600" b="1" dirty="0">
                <a:latin typeface="+mn-ea"/>
              </a:rPr>
              <a:t>H</a:t>
            </a:r>
            <a:r>
              <a:rPr lang="en-US" altLang="ko-KR" sz="1600" b="1" dirty="0" smtClean="0">
                <a:latin typeface="+mn-ea"/>
              </a:rPr>
              <a:t>ot</a:t>
            </a:r>
            <a:r>
              <a:rPr lang="ko-KR" altLang="en-US" sz="1600" b="1" dirty="0" smtClean="0">
                <a:latin typeface="+mn-ea"/>
              </a:rPr>
              <a:t> 이슈</a:t>
            </a:r>
            <a:endParaRPr lang="en-US" altLang="ko-KR" sz="1600" b="1" dirty="0" smtClean="0">
              <a:latin typeface="+mn-ea"/>
            </a:endParaRPr>
          </a:p>
          <a:p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 smtClean="0">
                <a:latin typeface="+mn-ea"/>
              </a:rPr>
              <a:t>  </a:t>
            </a:r>
            <a:r>
              <a:rPr lang="en-US" altLang="ko-KR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주차관리의 어려움 </a:t>
            </a:r>
            <a:r>
              <a:rPr lang="en-US" altLang="ko-KR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택배전쟁 </a:t>
            </a:r>
            <a:r>
              <a:rPr lang="en-US" altLang="ko-KR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전기자동차 충전기 설치 ∙ 관리 </a:t>
            </a:r>
            <a:r>
              <a:rPr lang="en-US" altLang="ko-KR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커뮤니티 관리 </a:t>
            </a:r>
            <a:endParaRPr lang="en-US" altLang="ko-KR" sz="16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sz="1600" b="1" dirty="0"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57635"/>
              </p:ext>
            </p:extLst>
          </p:nvPr>
        </p:nvGraphicFramePr>
        <p:xfrm>
          <a:off x="544493" y="1699380"/>
          <a:ext cx="11120637" cy="2447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6879"/>
                <a:gridCol w="3706879"/>
                <a:gridCol w="3706879"/>
              </a:tblGrid>
              <a:tr h="6258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아파트서 ‘불법 주차 단속 스티커’ 발부하자 </a:t>
                      </a:r>
                      <a:endParaRPr lang="en-US" altLang="ko-KR" sz="1400" b="1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400" b="1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출</a:t>
                      </a:r>
                      <a:r>
                        <a:rPr lang="ko-KR" altLang="en-US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입구 막아선 주민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  신도시</a:t>
                      </a:r>
                      <a:r>
                        <a:rPr lang="en-US" altLang="ko-KR" sz="1400" dirty="0" smtClean="0"/>
                        <a:t>  ‘</a:t>
                      </a:r>
                      <a:r>
                        <a:rPr lang="ko-KR" altLang="en-US" sz="1400" dirty="0" smtClean="0"/>
                        <a:t>차 없는 아파트</a:t>
                      </a:r>
                      <a:r>
                        <a:rPr lang="en-US" altLang="ko-KR" sz="1400" dirty="0" smtClean="0"/>
                        <a:t>’ </a:t>
                      </a:r>
                      <a:r>
                        <a:rPr lang="ko-KR" altLang="en-US" sz="1400" dirty="0" smtClean="0"/>
                        <a:t>택배와의 전쟁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 세종</a:t>
                      </a:r>
                      <a:r>
                        <a:rPr lang="ko-KR" altLang="en-US" sz="1400" baseline="0" dirty="0" smtClean="0"/>
                        <a:t> </a:t>
                      </a:r>
                      <a:r>
                        <a:rPr lang="en-US" altLang="ko-KR" sz="1400" baseline="0" dirty="0" smtClean="0"/>
                        <a:t>00</a:t>
                      </a:r>
                      <a:r>
                        <a:rPr lang="ko-KR" altLang="en-US" sz="1400" baseline="0" dirty="0" smtClean="0"/>
                        <a:t>아파트 택배기사 승강기 사용 문제 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        </a:t>
                      </a:r>
                      <a:r>
                        <a:rPr lang="ko-KR" altLang="en-US" sz="1400" dirty="0" smtClean="0"/>
                        <a:t>전기자동차 충전기 관리 부실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                      </a:t>
                      </a:r>
                      <a:r>
                        <a:rPr lang="ko-KR" altLang="en-US" sz="1400" dirty="0" err="1" smtClean="0"/>
                        <a:t>먹튀</a:t>
                      </a:r>
                      <a:r>
                        <a:rPr lang="ko-KR" altLang="en-US" sz="1400" dirty="0" smtClean="0"/>
                        <a:t> 여전</a:t>
                      </a:r>
                      <a:endParaRPr lang="ko-KR" altLang="en-US" sz="1400" dirty="0"/>
                    </a:p>
                  </a:txBody>
                  <a:tcPr/>
                </a:tc>
              </a:tr>
              <a:tr h="18219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30" y="2339008"/>
            <a:ext cx="3407157" cy="1805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432" y="2349973"/>
            <a:ext cx="3196476" cy="178306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655" y="2400923"/>
            <a:ext cx="2512303" cy="1732119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19250" y="4858695"/>
            <a:ext cx="9508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</a:rPr>
              <a:t> </a:t>
            </a:r>
            <a:r>
              <a:rPr lang="en-US" altLang="ko-KR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주차관리 </a:t>
            </a:r>
            <a:r>
              <a:rPr lang="en-US" altLang="ko-KR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택배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전기자동차 충전기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커뮤니티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솔루션은 필요한데 뭐가 좋은지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?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유지 관리는 잘되어야 하는데 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 . .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sz="1400" dirty="0"/>
          </a:p>
        </p:txBody>
      </p:sp>
      <p:sp>
        <p:nvSpPr>
          <p:cNvPr id="18" name="직사각형 17"/>
          <p:cNvSpPr/>
          <p:nvPr/>
        </p:nvSpPr>
        <p:spPr>
          <a:xfrm>
            <a:off x="119250" y="5406406"/>
            <a:ext cx="9508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</a:rPr>
              <a:t> 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도입 비용이나 입찰 문제는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 . . 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장기수선 조정은 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?????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sz="1400" dirty="0"/>
          </a:p>
        </p:txBody>
      </p:sp>
      <p:sp>
        <p:nvSpPr>
          <p:cNvPr id="20" name="직사각형 19"/>
          <p:cNvSpPr/>
          <p:nvPr/>
        </p:nvSpPr>
        <p:spPr>
          <a:xfrm>
            <a:off x="119250" y="5942714"/>
            <a:ext cx="11088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</a:rPr>
              <a:t> </a:t>
            </a:r>
            <a:r>
              <a:rPr lang="en-US" altLang="ko-KR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1400" b="1" dirty="0" smtClean="0">
                <a:solidFill>
                  <a:srgbClr val="7030A0"/>
                </a:solidFill>
                <a:latin typeface="+mn-ea"/>
              </a:rPr>
              <a:t>⇒</a:t>
            </a:r>
            <a:r>
              <a:rPr lang="ko-KR" altLang="en-US" sz="1400" b="1" dirty="0" smtClean="0">
                <a:solidFill>
                  <a:srgbClr val="7030A0"/>
                </a:solidFill>
                <a:latin typeface="+mn-ea"/>
              </a:rPr>
              <a:t>걱정 마세요</a:t>
            </a:r>
            <a:r>
              <a:rPr lang="en-US" altLang="ko-KR" sz="1400" b="1" dirty="0" smtClean="0">
                <a:solidFill>
                  <a:srgbClr val="7030A0"/>
                </a:solidFill>
                <a:latin typeface="+mn-ea"/>
              </a:rPr>
              <a:t>!!!.  </a:t>
            </a:r>
            <a:r>
              <a:rPr lang="ko-KR" altLang="en-US" sz="1400" b="1" dirty="0" err="1" smtClean="0">
                <a:solidFill>
                  <a:srgbClr val="7030A0"/>
                </a:solidFill>
                <a:latin typeface="+mn-ea"/>
              </a:rPr>
              <a:t>셀파고</a:t>
            </a:r>
            <a:r>
              <a:rPr lang="en-US" altLang="ko-KR" sz="1400" b="1" dirty="0" smtClean="0">
                <a:solidFill>
                  <a:srgbClr val="7030A0"/>
                </a:solidFill>
                <a:latin typeface="+mn-ea"/>
              </a:rPr>
              <a:t>(SHERPAGO)</a:t>
            </a:r>
            <a:r>
              <a:rPr lang="ko-KR" altLang="en-US" sz="1400" b="1" dirty="0" smtClean="0">
                <a:solidFill>
                  <a:srgbClr val="7030A0"/>
                </a:solidFill>
                <a:latin typeface="+mn-ea"/>
              </a:rPr>
              <a:t>가 알아서 다 해드립니다</a:t>
            </a:r>
            <a:r>
              <a:rPr lang="en-US" altLang="ko-KR" sz="1400" b="1" dirty="0" smtClean="0">
                <a:solidFill>
                  <a:srgbClr val="7030A0"/>
                </a:solidFill>
                <a:latin typeface="+mn-ea"/>
              </a:rPr>
              <a:t>.</a:t>
            </a:r>
            <a:r>
              <a:rPr lang="ko-KR" altLang="en-US" sz="1400" b="1" dirty="0" smtClean="0">
                <a:solidFill>
                  <a:srgbClr val="7030A0"/>
                </a:solidFill>
                <a:latin typeface="+mn-ea"/>
              </a:rPr>
              <a:t> </a:t>
            </a:r>
            <a:endParaRPr lang="ko-KR" altLang="en-US" sz="1400" b="1" dirty="0">
              <a:solidFill>
                <a:srgbClr val="7030A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4363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55568" y="117575"/>
            <a:ext cx="6908800" cy="504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           </a:t>
            </a:r>
            <a:r>
              <a:rPr lang="en-US" altLang="ko-KR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프로젝트 개요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-20831" y="10648"/>
            <a:ext cx="6427278" cy="51831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            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특별 </a:t>
            </a:r>
            <a:r>
              <a:rPr lang="ko-KR" altLang="en-US" sz="2000" b="1" dirty="0">
                <a:solidFill>
                  <a:schemeClr val="bg1"/>
                </a:solidFill>
              </a:rPr>
              <a:t>제안 </a:t>
            </a:r>
            <a:r>
              <a:rPr lang="en-US" altLang="ko-KR" b="1" dirty="0">
                <a:solidFill>
                  <a:schemeClr val="bg1"/>
                </a:solidFill>
              </a:rPr>
              <a:t>– 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</a:rPr>
              <a:t>상생 프로젝트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17" y="40214"/>
            <a:ext cx="536977" cy="459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altLang="ko-KR" sz="2000" b="1" dirty="0">
                <a:latin typeface="맑은 고딕"/>
                <a:ea typeface="맑은 고딕"/>
              </a:rPr>
              <a:t>Ⅰ</a:t>
            </a:r>
            <a:endParaRPr lang="ko-KR" altLang="en-US" sz="2000" b="1" dirty="0">
              <a:latin typeface="Apple SD Gothic Neo"/>
              <a:ea typeface="Apple SD Gothic Neo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-64177" y="737259"/>
            <a:ext cx="120453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/>
              <a:t>         </a:t>
            </a:r>
            <a:r>
              <a:rPr lang="ko-KR" altLang="en-US" sz="1400" b="1" dirty="0" smtClean="0"/>
              <a:t>√  개요 </a:t>
            </a:r>
            <a:r>
              <a:rPr lang="en-US" altLang="ko-KR" sz="1400" b="1" dirty="0" smtClean="0"/>
              <a:t>: </a:t>
            </a:r>
            <a:r>
              <a:rPr lang="ko-KR" altLang="en-US" sz="1400" b="1" dirty="0" err="1" smtClean="0"/>
              <a:t>셀파고는</a:t>
            </a:r>
            <a:r>
              <a:rPr lang="ko-KR" altLang="en-US" sz="1400" b="1" dirty="0" smtClean="0"/>
              <a:t> 아파트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입대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에 </a:t>
            </a:r>
            <a:r>
              <a:rPr lang="en-US" altLang="ko-KR" sz="1400" b="1" dirty="0" smtClean="0"/>
              <a:t>IT </a:t>
            </a:r>
            <a:r>
              <a:rPr lang="ko-KR" altLang="en-US" sz="1400" b="1" dirty="0" smtClean="0"/>
              <a:t>기반의 솔루션</a:t>
            </a:r>
            <a:r>
              <a:rPr lang="en-US" altLang="ko-KR" sz="1400" dirty="0" smtClean="0">
                <a:solidFill>
                  <a:srgbClr val="0070C0"/>
                </a:solidFill>
              </a:rPr>
              <a:t>(IOT PASS, </a:t>
            </a:r>
            <a:r>
              <a:rPr lang="ko-KR" altLang="en-US" sz="1400" dirty="0" smtClean="0">
                <a:solidFill>
                  <a:srgbClr val="0070C0"/>
                </a:solidFill>
              </a:rPr>
              <a:t>방문차량관리시스템</a:t>
            </a:r>
            <a:r>
              <a:rPr lang="en-US" altLang="ko-KR" sz="1400" dirty="0" smtClean="0">
                <a:solidFill>
                  <a:srgbClr val="0070C0"/>
                </a:solidFill>
              </a:rPr>
              <a:t>,, </a:t>
            </a:r>
            <a:r>
              <a:rPr lang="ko-KR" altLang="en-US" sz="1400" dirty="0" smtClean="0">
                <a:solidFill>
                  <a:srgbClr val="0070C0"/>
                </a:solidFill>
              </a:rPr>
              <a:t>관리업무용 핸드폰</a:t>
            </a:r>
            <a:r>
              <a:rPr lang="en-US" altLang="ko-KR" sz="1400" dirty="0" smtClean="0">
                <a:solidFill>
                  <a:srgbClr val="0070C0"/>
                </a:solidFill>
              </a:rPr>
              <a:t>, </a:t>
            </a:r>
            <a:r>
              <a:rPr lang="ko-KR" altLang="en-US" sz="1400" dirty="0" smtClean="0">
                <a:solidFill>
                  <a:srgbClr val="0070C0"/>
                </a:solidFill>
              </a:rPr>
              <a:t>순찰용 전기오토바이</a:t>
            </a:r>
            <a:r>
              <a:rPr lang="en-US" altLang="ko-KR" sz="1400" dirty="0">
                <a:solidFill>
                  <a:srgbClr val="0070C0"/>
                </a:solidFill>
              </a:rPr>
              <a:t> </a:t>
            </a:r>
            <a:r>
              <a:rPr lang="ko-KR" altLang="en-US" sz="1400" dirty="0" smtClean="0">
                <a:solidFill>
                  <a:srgbClr val="0070C0"/>
                </a:solidFill>
              </a:rPr>
              <a:t>등</a:t>
            </a:r>
            <a:r>
              <a:rPr lang="en-US" altLang="ko-KR" sz="1400" dirty="0" smtClean="0">
                <a:solidFill>
                  <a:srgbClr val="0070C0"/>
                </a:solidFill>
              </a:rPr>
              <a:t>)</a:t>
            </a:r>
            <a:r>
              <a:rPr lang="ko-KR" altLang="en-US" sz="1400" b="1" dirty="0" smtClean="0"/>
              <a:t>을</a:t>
            </a:r>
            <a:r>
              <a:rPr lang="en-US" altLang="ko-KR" sz="1400" b="1" dirty="0"/>
              <a:t> </a:t>
            </a:r>
            <a:r>
              <a:rPr lang="ko-KR" altLang="en-US" sz="1400" b="1" dirty="0" smtClean="0"/>
              <a:t>무상 제공</a:t>
            </a:r>
            <a:r>
              <a:rPr lang="en-US" altLang="ko-KR" sz="1400" b="1" dirty="0" smtClean="0"/>
              <a:t> </a:t>
            </a:r>
          </a:p>
          <a:p>
            <a:pPr>
              <a:defRPr/>
            </a:pPr>
            <a:r>
              <a:rPr lang="ko-KR" altLang="en-US" sz="1400" b="1" dirty="0" smtClean="0"/>
              <a:t>                     아파트는 공동 택배 센터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스마트 자판기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전기자동차 충전기 설치 장소를 무상으로 제공해주는 상생 프로젝트</a:t>
            </a:r>
            <a:endParaRPr lang="en-US" altLang="ko-KR" sz="1400" b="1" dirty="0" smtClean="0"/>
          </a:p>
          <a:p>
            <a:pPr>
              <a:defRPr/>
            </a:pPr>
            <a:r>
              <a:rPr lang="en-US" altLang="ko-KR" sz="1400" b="1" dirty="0" smtClean="0">
                <a:solidFill>
                  <a:srgbClr val="00B0F0"/>
                </a:solidFill>
              </a:rPr>
              <a:t>               </a:t>
            </a:r>
          </a:p>
        </p:txBody>
      </p:sp>
      <p:sp>
        <p:nvSpPr>
          <p:cNvPr id="35" name="TextBox 143">
            <a:extLst>
              <a:ext uri="{FF2B5EF4-FFF2-40B4-BE49-F238E27FC236}">
                <a16:creationId xmlns:a16="http://schemas.microsoft.com/office/drawing/2014/main" xmlns="" id="{B68A8F29-5D9B-42F5-94F0-FC98942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411" y="1294662"/>
            <a:ext cx="1289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schemeClr val="bg1"/>
                </a:solidFill>
                <a:ea typeface="굴림" panose="020B0600000101010101" pitchFamily="50" charset="-127"/>
              </a:rPr>
              <a:t>$21M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46098" y="1217510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1600" b="1" dirty="0"/>
          </a:p>
        </p:txBody>
      </p:sp>
      <p:sp>
        <p:nvSpPr>
          <p:cNvPr id="60" name="TextBox 140">
            <a:extLst>
              <a:ext uri="{FF2B5EF4-FFF2-40B4-BE49-F238E27FC236}">
                <a16:creationId xmlns:a16="http://schemas.microsoft.com/office/drawing/2014/main" xmlns="" id="{884B95FF-0164-4A35-90F1-65E24C58C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651" y="1822863"/>
            <a:ext cx="1289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schemeClr val="bg1"/>
                </a:solidFill>
                <a:ea typeface="굴림" panose="020B0600000101010101" pitchFamily="50" charset="-127"/>
              </a:rPr>
              <a:t>$21M</a:t>
            </a:r>
          </a:p>
        </p:txBody>
      </p:sp>
      <p:sp>
        <p:nvSpPr>
          <p:cNvPr id="61" name="TextBox 143">
            <a:extLst>
              <a:ext uri="{FF2B5EF4-FFF2-40B4-BE49-F238E27FC236}">
                <a16:creationId xmlns:a16="http://schemas.microsoft.com/office/drawing/2014/main" xmlns="" id="{B68A8F29-5D9B-42F5-94F0-FC98942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3662" y="1595108"/>
            <a:ext cx="1289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schemeClr val="bg1"/>
                </a:solidFill>
                <a:ea typeface="굴림" panose="020B0600000101010101" pitchFamily="50" charset="-127"/>
              </a:rPr>
              <a:t>$21M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98349" y="151795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1600" b="1" dirty="0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xmlns="" id="{2C111A6B-484F-45D6-9A00-1C44E452A0D7}"/>
              </a:ext>
            </a:extLst>
          </p:cNvPr>
          <p:cNvSpPr>
            <a:spLocks/>
          </p:cNvSpPr>
          <p:nvPr/>
        </p:nvSpPr>
        <p:spPr bwMode="auto">
          <a:xfrm>
            <a:off x="5488238" y="3775087"/>
            <a:ext cx="940480" cy="186323"/>
          </a:xfrm>
          <a:custGeom>
            <a:avLst/>
            <a:gdLst>
              <a:gd name="T0" fmla="*/ 2147483646 w 242"/>
              <a:gd name="T1" fmla="*/ 2147483646 h 170"/>
              <a:gd name="T2" fmla="*/ 2147483646 w 242"/>
              <a:gd name="T3" fmla="*/ 2147483646 h 170"/>
              <a:gd name="T4" fmla="*/ 2147483646 w 242"/>
              <a:gd name="T5" fmla="*/ 2147483646 h 170"/>
              <a:gd name="T6" fmla="*/ 2147483646 w 242"/>
              <a:gd name="T7" fmla="*/ 2147483646 h 170"/>
              <a:gd name="T8" fmla="*/ 0 w 242"/>
              <a:gd name="T9" fmla="*/ 2147483646 h 170"/>
              <a:gd name="T10" fmla="*/ 2147483646 w 242"/>
              <a:gd name="T11" fmla="*/ 0 h 170"/>
              <a:gd name="T12" fmla="*/ 2147483646 w 242"/>
              <a:gd name="T13" fmla="*/ 2147483646 h 170"/>
              <a:gd name="T14" fmla="*/ 2147483646 w 242"/>
              <a:gd name="T15" fmla="*/ 2147483646 h 170"/>
              <a:gd name="T16" fmla="*/ 2147483646 w 242"/>
              <a:gd name="T17" fmla="*/ 0 h 170"/>
              <a:gd name="T18" fmla="*/ 2147483646 w 242"/>
              <a:gd name="T19" fmla="*/ 2147483646 h 170"/>
              <a:gd name="T20" fmla="*/ 2147483646 w 242"/>
              <a:gd name="T21" fmla="*/ 2147483646 h 170"/>
              <a:gd name="T22" fmla="*/ 2147483646 w 242"/>
              <a:gd name="T23" fmla="*/ 2147483646 h 170"/>
              <a:gd name="T24" fmla="*/ 2147483646 w 242"/>
              <a:gd name="T25" fmla="*/ 2147483646 h 17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42" h="170">
                <a:moveTo>
                  <a:pt x="156" y="170"/>
                </a:moveTo>
                <a:lnTo>
                  <a:pt x="156" y="107"/>
                </a:lnTo>
                <a:lnTo>
                  <a:pt x="86" y="107"/>
                </a:lnTo>
                <a:lnTo>
                  <a:pt x="86" y="170"/>
                </a:lnTo>
                <a:lnTo>
                  <a:pt x="0" y="86"/>
                </a:lnTo>
                <a:lnTo>
                  <a:pt x="86" y="0"/>
                </a:lnTo>
                <a:lnTo>
                  <a:pt x="86" y="63"/>
                </a:lnTo>
                <a:lnTo>
                  <a:pt x="156" y="63"/>
                </a:lnTo>
                <a:lnTo>
                  <a:pt x="156" y="0"/>
                </a:lnTo>
                <a:lnTo>
                  <a:pt x="242" y="86"/>
                </a:lnTo>
                <a:lnTo>
                  <a:pt x="156" y="17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42105" y="2378528"/>
            <a:ext cx="24432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옵션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1.</a:t>
            </a:r>
            <a:r>
              <a:rPr lang="ko-KR" altLang="en-US" sz="1400" b="1" dirty="0" smtClean="0"/>
              <a:t> </a:t>
            </a:r>
            <a:r>
              <a:rPr lang="ko-KR" altLang="en-US" sz="1400" b="1" dirty="0" smtClean="0"/>
              <a:t>공동현관 </a:t>
            </a:r>
            <a:r>
              <a:rPr lang="ko-KR" altLang="en-US" sz="1400" b="1" dirty="0"/>
              <a:t>자동 출입 </a:t>
            </a:r>
            <a:endParaRPr lang="en-US" altLang="ko-KR" sz="1400" b="1" dirty="0"/>
          </a:p>
          <a:p>
            <a:r>
              <a:rPr lang="en-US" altLang="ko-KR" sz="1400" b="1" dirty="0"/>
              <a:t>           </a:t>
            </a:r>
            <a:r>
              <a:rPr lang="en-US" altLang="ko-KR" sz="1400" b="1" dirty="0" err="1"/>
              <a:t>IoT</a:t>
            </a:r>
            <a:r>
              <a:rPr lang="en-US" altLang="ko-KR" sz="1400" b="1" dirty="0"/>
              <a:t> Pass</a:t>
            </a:r>
          </a:p>
          <a:p>
            <a:endParaRPr lang="ko-KR" altLang="en-US" sz="1400" dirty="0"/>
          </a:p>
        </p:txBody>
      </p:sp>
      <p:sp>
        <p:nvSpPr>
          <p:cNvPr id="65" name="TextBox 64"/>
          <p:cNvSpPr txBox="1"/>
          <p:nvPr/>
        </p:nvSpPr>
        <p:spPr>
          <a:xfrm>
            <a:off x="987603" y="3285932"/>
            <a:ext cx="2497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옵션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2.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방문차량관리시스템</a:t>
            </a:r>
            <a:endParaRPr lang="en-US" altLang="ko-KR" sz="1400" b="1" dirty="0"/>
          </a:p>
          <a:p>
            <a:endParaRPr lang="ko-KR" altLang="en-US" sz="1400" dirty="0"/>
          </a:p>
        </p:txBody>
      </p:sp>
      <p:sp>
        <p:nvSpPr>
          <p:cNvPr id="66" name="TextBox 65"/>
          <p:cNvSpPr txBox="1"/>
          <p:nvPr/>
        </p:nvSpPr>
        <p:spPr>
          <a:xfrm>
            <a:off x="983594" y="4012165"/>
            <a:ext cx="2380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옵션 </a:t>
            </a:r>
            <a:r>
              <a:rPr lang="en-US" altLang="ko-K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3. 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관리업무용 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핸드폰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맑은 고딕"/>
            </a:endParaRPr>
          </a:p>
          <a:p>
            <a:r>
              <a:rPr lang="en-US" altLang="ko-K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            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      &amp;</a:t>
            </a:r>
            <a:endParaRPr lang="ko-KR" altLang="en-US" sz="1600" dirty="0"/>
          </a:p>
        </p:txBody>
      </p:sp>
      <p:sp>
        <p:nvSpPr>
          <p:cNvPr id="67" name="TextBox 66"/>
          <p:cNvSpPr txBox="1"/>
          <p:nvPr/>
        </p:nvSpPr>
        <p:spPr>
          <a:xfrm>
            <a:off x="932026" y="4533176"/>
            <a:ext cx="4205704" cy="1387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         </a:t>
            </a:r>
            <a:r>
              <a:rPr lang="ko-KR" altLang="en-US" sz="1400" b="1" dirty="0" smtClean="0">
                <a:latin typeface="맑은 고딕"/>
                <a:ea typeface="맑은 고딕"/>
              </a:rPr>
              <a:t>순찰용 전기오토바이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r>
              <a:rPr lang="ko-KR" altLang="en-US" sz="1400" b="1" dirty="0">
                <a:solidFill>
                  <a:srgbClr val="00B0F0"/>
                </a:solidFill>
              </a:rPr>
              <a:t>    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ko-KR" altLang="en-US" sz="1400" b="1" dirty="0">
                <a:solidFill>
                  <a:srgbClr val="FF0000"/>
                </a:solidFill>
              </a:rPr>
              <a:t>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옵션 </a:t>
            </a:r>
            <a:r>
              <a:rPr lang="en-US" altLang="ko-KR" sz="1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1, 2 , 3  </a:t>
            </a:r>
            <a:r>
              <a:rPr lang="ko-KR" altLang="en-US" sz="1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 택일 </a:t>
            </a:r>
            <a:endParaRPr lang="en-US" altLang="ko-KR" sz="1400" b="1" dirty="0" smtClean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1400" b="1" dirty="0" smtClean="0">
              <a:solidFill>
                <a:srgbClr val="FF0000"/>
              </a:solidFill>
              <a:latin typeface="맑은 고딕"/>
            </a:endParaRPr>
          </a:p>
          <a:p>
            <a:r>
              <a:rPr lang="en-US" altLang="ko-KR" sz="12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1200" b="1" dirty="0" err="1" smtClean="0">
                <a:latin typeface="맑은 고딕"/>
              </a:rPr>
              <a:t>셀파고</a:t>
            </a:r>
            <a:r>
              <a:rPr lang="ko-KR" altLang="en-US" sz="1200" b="1" dirty="0" smtClean="0">
                <a:latin typeface="맑은 고딕"/>
              </a:rPr>
              <a:t> 제공 다른 아이템을 맞춤형으로 제공 가능함 </a:t>
            </a:r>
            <a:endParaRPr lang="ko-KR" altLang="en-US" sz="12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6789070" y="3240485"/>
            <a:ext cx="2012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제공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400" b="1" dirty="0" smtClean="0"/>
              <a:t> 커뮤니티 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       </a:t>
            </a:r>
            <a:r>
              <a:rPr lang="ko-KR" altLang="en-US" sz="1400" b="1" dirty="0" smtClean="0"/>
              <a:t>스마트 자판기</a:t>
            </a:r>
            <a:endParaRPr lang="ko-KR" altLang="en-US" sz="14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6814738" y="2336412"/>
            <a:ext cx="2465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제공 </a:t>
            </a:r>
            <a:r>
              <a:rPr lang="en-US" altLang="ko-KR" sz="1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1.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공동택배센터</a:t>
            </a:r>
            <a:endParaRPr lang="en-US" altLang="ko-KR" sz="1400" b="1" dirty="0"/>
          </a:p>
          <a:p>
            <a:r>
              <a:rPr lang="en-US" altLang="ko-KR" sz="1400" b="1" dirty="0"/>
              <a:t>   </a:t>
            </a:r>
            <a:r>
              <a:rPr lang="en-US" altLang="ko-KR" sz="1400" b="1" dirty="0" smtClean="0"/>
              <a:t>       </a:t>
            </a:r>
            <a:r>
              <a:rPr lang="ko-KR" altLang="en-US" sz="1400" b="1" dirty="0" smtClean="0"/>
              <a:t>택배 </a:t>
            </a:r>
            <a:r>
              <a:rPr lang="ko-KR" altLang="en-US" sz="1400" b="1" dirty="0"/>
              <a:t>보관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배송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반품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03658" y="4214268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제공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3.</a:t>
            </a:r>
            <a:endParaRPr lang="ko-KR" altLang="en-US" sz="1400" dirty="0"/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924" y="2904687"/>
            <a:ext cx="1072569" cy="10086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129" y="3031237"/>
            <a:ext cx="1263332" cy="784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" descr="https://tech.hyundaimotorgroup.com/kr/wp-content/uploads/sites/2/2020/09/03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8" y="2169616"/>
            <a:ext cx="1300183" cy="75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xmlns="" id="{B3B8DA49-8CE4-4826-B6F7-AB9C086B3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486" y="2201586"/>
            <a:ext cx="713441" cy="703101"/>
          </a:xfrm>
          <a:prstGeom prst="rect">
            <a:avLst/>
          </a:prstGeom>
        </p:spPr>
      </p:pic>
      <p:sp>
        <p:nvSpPr>
          <p:cNvPr id="76" name="모서리가 둥근 직사각형 75"/>
          <p:cNvSpPr/>
          <p:nvPr/>
        </p:nvSpPr>
        <p:spPr>
          <a:xfrm>
            <a:off x="6789070" y="1666605"/>
            <a:ext cx="4116304" cy="35403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모서리가 둥근 직사각형 76"/>
          <p:cNvSpPr/>
          <p:nvPr/>
        </p:nvSpPr>
        <p:spPr>
          <a:xfrm>
            <a:off x="932026" y="1648534"/>
            <a:ext cx="4116304" cy="3332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896279" y="1661955"/>
            <a:ext cx="40000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      </a:t>
            </a:r>
            <a:r>
              <a:rPr lang="ko-KR" altLang="en-US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아파트</a:t>
            </a:r>
            <a:r>
              <a:rPr lang="en-US" altLang="ko-K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입대</a:t>
            </a:r>
            <a:r>
              <a:rPr lang="en-US" altLang="ko-K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)</a:t>
            </a:r>
            <a:r>
              <a:rPr lang="ko-KR" altLang="en-US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에 </a:t>
            </a:r>
            <a:r>
              <a:rPr lang="ko-KR" altLang="en-US" sz="1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제공하는</a:t>
            </a:r>
            <a:r>
              <a:rPr lang="en-US" altLang="ko-K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 </a:t>
            </a:r>
            <a:r>
              <a:rPr lang="ko-KR" altLang="en-US" sz="1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솔루션</a:t>
            </a:r>
            <a:r>
              <a:rPr lang="en-US" altLang="ko-K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(</a:t>
            </a:r>
            <a:r>
              <a:rPr lang="ko-KR" altLang="en-US" sz="1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무상</a:t>
            </a:r>
            <a:r>
              <a:rPr lang="en-US" altLang="ko-KR" sz="1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)</a:t>
            </a:r>
            <a:endParaRPr lang="en-US" altLang="ko-KR" sz="14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함초롬바탕"/>
            </a:endParaRPr>
          </a:p>
          <a:p>
            <a:r>
              <a:rPr lang="en-US" altLang="ko-KR" sz="1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     </a:t>
            </a:r>
            <a:endParaRPr lang="ko-KR" altLang="en-US" dirty="0"/>
          </a:p>
        </p:txBody>
      </p:sp>
      <p:sp>
        <p:nvSpPr>
          <p:cNvPr id="79" name="직사각형 78"/>
          <p:cNvSpPr/>
          <p:nvPr/>
        </p:nvSpPr>
        <p:spPr>
          <a:xfrm>
            <a:off x="6989232" y="1687233"/>
            <a:ext cx="3339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        </a:t>
            </a:r>
            <a:r>
              <a:rPr lang="ko-KR" altLang="en-US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아파트</a:t>
            </a:r>
            <a:r>
              <a:rPr lang="en-US" altLang="ko-K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입대</a:t>
            </a:r>
            <a:r>
              <a:rPr lang="en-US" altLang="ko-K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)</a:t>
            </a:r>
            <a:r>
              <a:rPr lang="ko-KR" altLang="en-US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가 제공하는 </a:t>
            </a:r>
            <a:r>
              <a:rPr lang="ko-KR" altLang="en-US" sz="1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설치 장소</a:t>
            </a:r>
            <a:r>
              <a:rPr lang="en-US" altLang="ko-KR" sz="1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함초롬바탕"/>
              </a:rPr>
              <a:t>(</a:t>
            </a:r>
            <a:endParaRPr lang="ko-KR" altLang="en-US" sz="1400" dirty="0"/>
          </a:p>
        </p:txBody>
      </p:sp>
      <p:sp>
        <p:nvSpPr>
          <p:cNvPr id="80" name="직사각형 79"/>
          <p:cNvSpPr/>
          <p:nvPr/>
        </p:nvSpPr>
        <p:spPr>
          <a:xfrm>
            <a:off x="971772" y="2064957"/>
            <a:ext cx="3983452" cy="4075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6833031" y="2092133"/>
            <a:ext cx="4028381" cy="390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6129" y="3940540"/>
            <a:ext cx="1290888" cy="767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xmlns="" id="{3BC9FE0C-EA12-4F3C-9A8C-3A638AD6F7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271" y="4671890"/>
            <a:ext cx="915141" cy="665491"/>
          </a:xfrm>
          <a:prstGeom prst="rect">
            <a:avLst/>
          </a:prstGeom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461" y="3708892"/>
            <a:ext cx="1069380" cy="95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" name="직사각형 84"/>
          <p:cNvSpPr/>
          <p:nvPr/>
        </p:nvSpPr>
        <p:spPr>
          <a:xfrm>
            <a:off x="6898234" y="5075771"/>
            <a:ext cx="3865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>
                <a:latin typeface="맑은 고딕"/>
              </a:rPr>
              <a:t>독자</a:t>
            </a:r>
            <a:r>
              <a:rPr lang="en-US" altLang="ko-KR" sz="1400" b="1" dirty="0">
                <a:latin typeface="맑은 고딕"/>
              </a:rPr>
              <a:t>(</a:t>
            </a:r>
            <a:r>
              <a:rPr lang="ko-KR" altLang="en-US" sz="1400" b="1" dirty="0">
                <a:latin typeface="맑은 고딕"/>
              </a:rPr>
              <a:t>단독</a:t>
            </a:r>
            <a:r>
              <a:rPr lang="en-US" altLang="ko-KR" sz="1400" b="1" dirty="0">
                <a:latin typeface="맑은 고딕"/>
              </a:rPr>
              <a:t>)</a:t>
            </a:r>
            <a:r>
              <a:rPr lang="ko-KR" altLang="en-US" sz="1400" b="1" dirty="0">
                <a:latin typeface="맑은 고딕"/>
              </a:rPr>
              <a:t>상품으로도 제안 </a:t>
            </a:r>
            <a:r>
              <a:rPr lang="ko-KR" altLang="en-US" sz="1400" b="1" dirty="0" smtClean="0">
                <a:latin typeface="맑은 고딕"/>
              </a:rPr>
              <a:t>가능함</a:t>
            </a:r>
            <a:endParaRPr lang="en-US" altLang="ko-KR" sz="1400" b="1" dirty="0" smtClean="0">
              <a:latin typeface="맑은 고딕"/>
            </a:endParaRPr>
          </a:p>
          <a:p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► </a:t>
            </a:r>
            <a:r>
              <a:rPr lang="ko-KR" altLang="en-US" sz="1400" b="1" dirty="0" smtClean="0">
                <a:latin typeface="맑은 고딕"/>
              </a:rPr>
              <a:t>설치 </a:t>
            </a:r>
            <a:r>
              <a:rPr lang="ko-KR" altLang="en-US" sz="1400" b="1" dirty="0" smtClean="0">
                <a:latin typeface="맑은 고딕"/>
              </a:rPr>
              <a:t>장소 임대료 지급 또는 수익 </a:t>
            </a:r>
            <a:r>
              <a:rPr lang="ko-KR" altLang="en-US" sz="1400" b="1" dirty="0" err="1" smtClean="0">
                <a:latin typeface="맑은 고딕"/>
              </a:rPr>
              <a:t>쉐어</a:t>
            </a:r>
            <a:r>
              <a:rPr lang="ko-KR" altLang="en-US" sz="1400" b="1" dirty="0" smtClean="0">
                <a:latin typeface="맑은 고딕"/>
              </a:rPr>
              <a:t> 조건</a:t>
            </a:r>
            <a:endParaRPr lang="ko-KR" altLang="en-US" sz="1400" dirty="0"/>
          </a:p>
        </p:txBody>
      </p:sp>
      <p:sp>
        <p:nvSpPr>
          <p:cNvPr id="86" name="TextBox 85"/>
          <p:cNvSpPr txBox="1"/>
          <p:nvPr/>
        </p:nvSpPr>
        <p:spPr>
          <a:xfrm>
            <a:off x="2586533" y="6322837"/>
            <a:ext cx="7051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위의 개별 아이템은 아파트</a:t>
            </a:r>
            <a:r>
              <a:rPr lang="en-US" altLang="ko-KR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관리 및 입주자 편의를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위해 필요한 </a:t>
            </a:r>
            <a:r>
              <a:rPr lang="ko-KR" altLang="en-US" sz="1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솔루션임 </a:t>
            </a:r>
            <a:endParaRPr lang="ko-KR" altLang="en-US" sz="1600" b="1" dirty="0"/>
          </a:p>
        </p:txBody>
      </p:sp>
      <p:sp>
        <p:nvSpPr>
          <p:cNvPr id="88" name="직사각형 87"/>
          <p:cNvSpPr/>
          <p:nvPr/>
        </p:nvSpPr>
        <p:spPr>
          <a:xfrm>
            <a:off x="7487768" y="4201874"/>
            <a:ext cx="1800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/>
              <a:t>전기자동차 </a:t>
            </a:r>
            <a:r>
              <a:rPr lang="ko-KR" altLang="en-US" sz="1400" b="1" dirty="0" smtClean="0"/>
              <a:t>충전기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2018302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1" name="직선 연결선 9">
            <a:extLst>
              <a:ext uri="{FF2B5EF4-FFF2-40B4-BE49-F238E27FC236}">
                <a16:creationId xmlns:a16="http://schemas.microsoft.com/office/drawing/2014/main" xmlns="" id="{D630B47D-0E68-4F6C-83BA-54B1B898BA9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19097" y="1017841"/>
            <a:ext cx="26460" cy="5379169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5A49AFB7-A2E2-40EA-A963-5F9428DCC128}"/>
              </a:ext>
            </a:extLst>
          </p:cNvPr>
          <p:cNvSpPr/>
          <p:nvPr/>
        </p:nvSpPr>
        <p:spPr>
          <a:xfrm>
            <a:off x="-4696" y="1241"/>
            <a:ext cx="12192291" cy="685552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43">
              <a:defRPr/>
            </a:pPr>
            <a:endParaRPr lang="ko-KR" altLang="en-US">
              <a:solidFill>
                <a:prstClr val="whit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408" y="45097"/>
            <a:ext cx="184621" cy="36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6" tIns="45692" rIns="91386" bIns="45692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5" name="TextBox 124"/>
          <p:cNvSpPr txBox="1"/>
          <p:nvPr/>
        </p:nvSpPr>
        <p:spPr>
          <a:xfrm>
            <a:off x="669911" y="2205729"/>
            <a:ext cx="363987" cy="3075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맑은 고딕"/>
                <a:ea typeface="맑은 고딕"/>
              </a:rPr>
              <a:t>◈</a:t>
            </a:r>
            <a:endParaRPr lang="ko-KR" altLang="en-US" sz="1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08" y="45097"/>
            <a:ext cx="184621" cy="36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6" tIns="45692" rIns="91386" bIns="45692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08" y="45097"/>
            <a:ext cx="184621" cy="36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6" tIns="45692" rIns="91386" bIns="45692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143825"/>
            <a:ext cx="1033898" cy="4569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옵션 </a:t>
            </a:r>
            <a:r>
              <a:rPr lang="en-US" altLang="ko-KR" sz="20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000" b="1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729247" y="137166"/>
            <a:ext cx="10980047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69260" y="178097"/>
            <a:ext cx="5082267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공동현관 자동출입 시스템</a:t>
            </a:r>
            <a:r>
              <a:rPr lang="en-US" altLang="ko-KR" sz="2400" b="1" dirty="0"/>
              <a:t>(A-PASS)</a:t>
            </a:r>
            <a:endParaRPr lang="ko-KR" altLang="en-US" sz="2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1374" y="5166634"/>
            <a:ext cx="1606093" cy="1230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o-KR" altLang="en-US" sz="14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구축 형</a:t>
            </a:r>
            <a:endParaRPr lang="en-US" altLang="ko-KR" sz="14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algn="ctr"/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A-PASS </a:t>
            </a:r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단말 </a:t>
            </a:r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</a:t>
            </a:r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만</a:t>
            </a:r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/EA</a:t>
            </a:r>
          </a:p>
          <a:p>
            <a:pPr lvl="0" algn="ctr"/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설치 </a:t>
            </a:r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</a:t>
            </a:r>
            <a:r>
              <a:rPr lang="ko-KR" altLang="en-US" sz="1200" b="1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세팅</a:t>
            </a:r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만</a:t>
            </a:r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/EA</a:t>
            </a:r>
          </a:p>
          <a:p>
            <a:pPr lvl="0" algn="ctr"/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승강기 연동 서버</a:t>
            </a:r>
            <a:endParaRPr lang="en-US" altLang="ko-KR" sz="12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algn="ctr"/>
            <a:r>
              <a:rPr lang="en-US" altLang="ko-KR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200</a:t>
            </a:r>
            <a:r>
              <a:rPr lang="ko-KR" alt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만 </a:t>
            </a:r>
            <a:endParaRPr lang="en-US" altLang="ko-KR" sz="12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4482" y="3653294"/>
            <a:ext cx="363987" cy="3075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맑은 고딕"/>
                <a:ea typeface="맑은 고딕"/>
              </a:rPr>
              <a:t>◈</a:t>
            </a:r>
            <a:endParaRPr lang="ko-KR" alt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599" y="4866700"/>
            <a:ext cx="363987" cy="3075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맑은 고딕"/>
                <a:ea typeface="맑은 고딕"/>
              </a:rPr>
              <a:t>◈</a:t>
            </a:r>
            <a:endParaRPr lang="ko-KR" altLang="en-US" sz="1400" dirty="0"/>
          </a:p>
        </p:txBody>
      </p:sp>
      <p:grpSp>
        <p:nvGrpSpPr>
          <p:cNvPr id="17" name="object 10"/>
          <p:cNvGrpSpPr/>
          <p:nvPr/>
        </p:nvGrpSpPr>
        <p:grpSpPr>
          <a:xfrm>
            <a:off x="2407314" y="967039"/>
            <a:ext cx="463910" cy="414409"/>
            <a:chOff x="427197" y="423095"/>
            <a:chExt cx="464184" cy="414655"/>
          </a:xfrm>
        </p:grpSpPr>
        <p:sp>
          <p:nvSpPr>
            <p:cNvPr id="18" name="object 11"/>
            <p:cNvSpPr/>
            <p:nvPr/>
          </p:nvSpPr>
          <p:spPr>
            <a:xfrm>
              <a:off x="427197" y="423095"/>
              <a:ext cx="464184" cy="414655"/>
            </a:xfrm>
            <a:custGeom>
              <a:avLst/>
              <a:gdLst/>
              <a:ahLst/>
              <a:cxnLst/>
              <a:rect l="l" t="t" r="r" b="b"/>
              <a:pathLst>
                <a:path w="464184" h="414655">
                  <a:moveTo>
                    <a:pt x="361340" y="0"/>
                  </a:moveTo>
                  <a:lnTo>
                    <a:pt x="102654" y="0"/>
                  </a:lnTo>
                  <a:lnTo>
                    <a:pt x="85033" y="3164"/>
                  </a:lnTo>
                  <a:lnTo>
                    <a:pt x="70019" y="11949"/>
                  </a:lnTo>
                  <a:lnTo>
                    <a:pt x="58861" y="25294"/>
                  </a:lnTo>
                  <a:lnTo>
                    <a:pt x="52806" y="42138"/>
                  </a:lnTo>
                  <a:lnTo>
                    <a:pt x="0" y="355066"/>
                  </a:lnTo>
                  <a:lnTo>
                    <a:pt x="1193" y="377294"/>
                  </a:lnTo>
                  <a:lnTo>
                    <a:pt x="11239" y="396117"/>
                  </a:lnTo>
                  <a:lnTo>
                    <a:pt x="28124" y="409157"/>
                  </a:lnTo>
                  <a:lnTo>
                    <a:pt x="49834" y="414032"/>
                  </a:lnTo>
                  <a:lnTo>
                    <a:pt x="414159" y="414032"/>
                  </a:lnTo>
                  <a:lnTo>
                    <a:pt x="435875" y="409157"/>
                  </a:lnTo>
                  <a:lnTo>
                    <a:pt x="452761" y="396117"/>
                  </a:lnTo>
                  <a:lnTo>
                    <a:pt x="462808" y="377294"/>
                  </a:lnTo>
                  <a:lnTo>
                    <a:pt x="464007" y="355066"/>
                  </a:lnTo>
                  <a:lnTo>
                    <a:pt x="411187" y="42138"/>
                  </a:lnTo>
                  <a:lnTo>
                    <a:pt x="405133" y="25294"/>
                  </a:lnTo>
                  <a:lnTo>
                    <a:pt x="393974" y="11949"/>
                  </a:lnTo>
                  <a:lnTo>
                    <a:pt x="378960" y="3164"/>
                  </a:lnTo>
                  <a:lnTo>
                    <a:pt x="361340" y="0"/>
                  </a:lnTo>
                  <a:close/>
                </a:path>
              </a:pathLst>
            </a:custGeom>
            <a:solidFill>
              <a:srgbClr val="3F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2"/>
            <p:cNvSpPr/>
            <p:nvPr/>
          </p:nvSpPr>
          <p:spPr>
            <a:xfrm>
              <a:off x="542493" y="722451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22339" y="7302"/>
                  </a:moveTo>
                  <a:lnTo>
                    <a:pt x="21272" y="4902"/>
                  </a:lnTo>
                  <a:lnTo>
                    <a:pt x="20421" y="4267"/>
                  </a:lnTo>
                  <a:lnTo>
                    <a:pt x="18364" y="2717"/>
                  </a:lnTo>
                  <a:lnTo>
                    <a:pt x="18364" y="9690"/>
                  </a:lnTo>
                  <a:lnTo>
                    <a:pt x="18364" y="11404"/>
                  </a:lnTo>
                  <a:lnTo>
                    <a:pt x="18224" y="12230"/>
                  </a:lnTo>
                  <a:lnTo>
                    <a:pt x="11201" y="16827"/>
                  </a:lnTo>
                  <a:lnTo>
                    <a:pt x="3670" y="16827"/>
                  </a:lnTo>
                  <a:lnTo>
                    <a:pt x="3670" y="4267"/>
                  </a:lnTo>
                  <a:lnTo>
                    <a:pt x="11201" y="4267"/>
                  </a:lnTo>
                  <a:lnTo>
                    <a:pt x="18364" y="9690"/>
                  </a:lnTo>
                  <a:lnTo>
                    <a:pt x="18364" y="2717"/>
                  </a:lnTo>
                  <a:lnTo>
                    <a:pt x="17043" y="1714"/>
                  </a:lnTo>
                  <a:lnTo>
                    <a:pt x="14147" y="914"/>
                  </a:lnTo>
                  <a:lnTo>
                    <a:pt x="0" y="914"/>
                  </a:lnTo>
                  <a:lnTo>
                    <a:pt x="0" y="36931"/>
                  </a:lnTo>
                  <a:lnTo>
                    <a:pt x="3670" y="36931"/>
                  </a:lnTo>
                  <a:lnTo>
                    <a:pt x="3670" y="20193"/>
                  </a:lnTo>
                  <a:lnTo>
                    <a:pt x="14147" y="20193"/>
                  </a:lnTo>
                  <a:lnTo>
                    <a:pt x="17043" y="19380"/>
                  </a:lnTo>
                  <a:lnTo>
                    <a:pt x="20383" y="16827"/>
                  </a:lnTo>
                  <a:lnTo>
                    <a:pt x="21272" y="16154"/>
                  </a:lnTo>
                  <a:lnTo>
                    <a:pt x="22339" y="13754"/>
                  </a:lnTo>
                  <a:lnTo>
                    <a:pt x="22339" y="7302"/>
                  </a:lnTo>
                  <a:close/>
                </a:path>
                <a:path w="208915" h="38100">
                  <a:moveTo>
                    <a:pt x="88582" y="36931"/>
                  </a:moveTo>
                  <a:lnTo>
                    <a:pt x="84467" y="27470"/>
                  </a:lnTo>
                  <a:lnTo>
                    <a:pt x="82994" y="24104"/>
                  </a:lnTo>
                  <a:lnTo>
                    <a:pt x="78905" y="14706"/>
                  </a:lnTo>
                  <a:lnTo>
                    <a:pt x="78905" y="24104"/>
                  </a:lnTo>
                  <a:lnTo>
                    <a:pt x="63296" y="24104"/>
                  </a:lnTo>
                  <a:lnTo>
                    <a:pt x="71132" y="5181"/>
                  </a:lnTo>
                  <a:lnTo>
                    <a:pt x="78905" y="24104"/>
                  </a:lnTo>
                  <a:lnTo>
                    <a:pt x="78905" y="14706"/>
                  </a:lnTo>
                  <a:lnTo>
                    <a:pt x="74764" y="5181"/>
                  </a:lnTo>
                  <a:lnTo>
                    <a:pt x="72910" y="914"/>
                  </a:lnTo>
                  <a:lnTo>
                    <a:pt x="69354" y="914"/>
                  </a:lnTo>
                  <a:lnTo>
                    <a:pt x="53682" y="36931"/>
                  </a:lnTo>
                  <a:lnTo>
                    <a:pt x="57950" y="36931"/>
                  </a:lnTo>
                  <a:lnTo>
                    <a:pt x="61925" y="27470"/>
                  </a:lnTo>
                  <a:lnTo>
                    <a:pt x="80340" y="27470"/>
                  </a:lnTo>
                  <a:lnTo>
                    <a:pt x="84302" y="36931"/>
                  </a:lnTo>
                  <a:lnTo>
                    <a:pt x="88582" y="36931"/>
                  </a:lnTo>
                  <a:close/>
                </a:path>
                <a:path w="208915" h="38100">
                  <a:moveTo>
                    <a:pt x="147447" y="25247"/>
                  </a:moveTo>
                  <a:lnTo>
                    <a:pt x="136601" y="16967"/>
                  </a:lnTo>
                  <a:lnTo>
                    <a:pt x="135115" y="16446"/>
                  </a:lnTo>
                  <a:lnTo>
                    <a:pt x="132397" y="15290"/>
                  </a:lnTo>
                  <a:lnTo>
                    <a:pt x="131267" y="14554"/>
                  </a:lnTo>
                  <a:lnTo>
                    <a:pt x="129438" y="12763"/>
                  </a:lnTo>
                  <a:lnTo>
                    <a:pt x="128981" y="11493"/>
                  </a:lnTo>
                  <a:lnTo>
                    <a:pt x="128981" y="8737"/>
                  </a:lnTo>
                  <a:lnTo>
                    <a:pt x="135699" y="3352"/>
                  </a:lnTo>
                  <a:lnTo>
                    <a:pt x="139712" y="3352"/>
                  </a:lnTo>
                  <a:lnTo>
                    <a:pt x="142036" y="4521"/>
                  </a:lnTo>
                  <a:lnTo>
                    <a:pt x="143624" y="6870"/>
                  </a:lnTo>
                  <a:lnTo>
                    <a:pt x="146824" y="4381"/>
                  </a:lnTo>
                  <a:lnTo>
                    <a:pt x="145415" y="2743"/>
                  </a:lnTo>
                  <a:lnTo>
                    <a:pt x="143865" y="1612"/>
                  </a:lnTo>
                  <a:lnTo>
                    <a:pt x="140538" y="317"/>
                  </a:lnTo>
                  <a:lnTo>
                    <a:pt x="138696" y="0"/>
                  </a:lnTo>
                  <a:lnTo>
                    <a:pt x="135191" y="0"/>
                  </a:lnTo>
                  <a:lnTo>
                    <a:pt x="125006" y="8496"/>
                  </a:lnTo>
                  <a:lnTo>
                    <a:pt x="125006" y="11887"/>
                  </a:lnTo>
                  <a:lnTo>
                    <a:pt x="138747" y="21678"/>
                  </a:lnTo>
                  <a:lnTo>
                    <a:pt x="139738" y="22148"/>
                  </a:lnTo>
                  <a:lnTo>
                    <a:pt x="141465" y="23266"/>
                  </a:lnTo>
                  <a:lnTo>
                    <a:pt x="142163" y="23964"/>
                  </a:lnTo>
                  <a:lnTo>
                    <a:pt x="143205" y="25628"/>
                  </a:lnTo>
                  <a:lnTo>
                    <a:pt x="143471" y="26670"/>
                  </a:lnTo>
                  <a:lnTo>
                    <a:pt x="143471" y="28968"/>
                  </a:lnTo>
                  <a:lnTo>
                    <a:pt x="136677" y="34493"/>
                  </a:lnTo>
                  <a:lnTo>
                    <a:pt x="133870" y="34493"/>
                  </a:lnTo>
                  <a:lnTo>
                    <a:pt x="132232" y="34099"/>
                  </a:lnTo>
                  <a:lnTo>
                    <a:pt x="129463" y="32499"/>
                  </a:lnTo>
                  <a:lnTo>
                    <a:pt x="128384" y="31445"/>
                  </a:lnTo>
                  <a:lnTo>
                    <a:pt x="127596" y="30111"/>
                  </a:lnTo>
                  <a:lnTo>
                    <a:pt x="124244" y="32512"/>
                  </a:lnTo>
                  <a:lnTo>
                    <a:pt x="125628" y="34404"/>
                  </a:lnTo>
                  <a:lnTo>
                    <a:pt x="127317" y="35763"/>
                  </a:lnTo>
                  <a:lnTo>
                    <a:pt x="131292" y="37426"/>
                  </a:lnTo>
                  <a:lnTo>
                    <a:pt x="133388" y="37833"/>
                  </a:lnTo>
                  <a:lnTo>
                    <a:pt x="137007" y="37833"/>
                  </a:lnTo>
                  <a:lnTo>
                    <a:pt x="147447" y="29044"/>
                  </a:lnTo>
                  <a:lnTo>
                    <a:pt x="147447" y="25247"/>
                  </a:lnTo>
                  <a:close/>
                </a:path>
                <a:path w="208915" h="38100">
                  <a:moveTo>
                    <a:pt x="208851" y="25247"/>
                  </a:moveTo>
                  <a:lnTo>
                    <a:pt x="198005" y="16967"/>
                  </a:lnTo>
                  <a:lnTo>
                    <a:pt x="196532" y="16446"/>
                  </a:lnTo>
                  <a:lnTo>
                    <a:pt x="193814" y="15290"/>
                  </a:lnTo>
                  <a:lnTo>
                    <a:pt x="192671" y="14554"/>
                  </a:lnTo>
                  <a:lnTo>
                    <a:pt x="190842" y="12763"/>
                  </a:lnTo>
                  <a:lnTo>
                    <a:pt x="190385" y="11493"/>
                  </a:lnTo>
                  <a:lnTo>
                    <a:pt x="190385" y="8737"/>
                  </a:lnTo>
                  <a:lnTo>
                    <a:pt x="197116" y="3352"/>
                  </a:lnTo>
                  <a:lnTo>
                    <a:pt x="201117" y="3352"/>
                  </a:lnTo>
                  <a:lnTo>
                    <a:pt x="203441" y="4521"/>
                  </a:lnTo>
                  <a:lnTo>
                    <a:pt x="205041" y="6870"/>
                  </a:lnTo>
                  <a:lnTo>
                    <a:pt x="208241" y="4381"/>
                  </a:lnTo>
                  <a:lnTo>
                    <a:pt x="206819" y="2743"/>
                  </a:lnTo>
                  <a:lnTo>
                    <a:pt x="205282" y="1612"/>
                  </a:lnTo>
                  <a:lnTo>
                    <a:pt x="201955" y="317"/>
                  </a:lnTo>
                  <a:lnTo>
                    <a:pt x="200101" y="0"/>
                  </a:lnTo>
                  <a:lnTo>
                    <a:pt x="196608" y="0"/>
                  </a:lnTo>
                  <a:lnTo>
                    <a:pt x="186423" y="8496"/>
                  </a:lnTo>
                  <a:lnTo>
                    <a:pt x="186423" y="11887"/>
                  </a:lnTo>
                  <a:lnTo>
                    <a:pt x="200164" y="21678"/>
                  </a:lnTo>
                  <a:lnTo>
                    <a:pt x="201142" y="22148"/>
                  </a:lnTo>
                  <a:lnTo>
                    <a:pt x="202882" y="23266"/>
                  </a:lnTo>
                  <a:lnTo>
                    <a:pt x="203568" y="23964"/>
                  </a:lnTo>
                  <a:lnTo>
                    <a:pt x="204622" y="25628"/>
                  </a:lnTo>
                  <a:lnTo>
                    <a:pt x="204889" y="26670"/>
                  </a:lnTo>
                  <a:lnTo>
                    <a:pt x="204889" y="28968"/>
                  </a:lnTo>
                  <a:lnTo>
                    <a:pt x="198094" y="34493"/>
                  </a:lnTo>
                  <a:lnTo>
                    <a:pt x="195287" y="34493"/>
                  </a:lnTo>
                  <a:lnTo>
                    <a:pt x="193649" y="34099"/>
                  </a:lnTo>
                  <a:lnTo>
                    <a:pt x="190868" y="32499"/>
                  </a:lnTo>
                  <a:lnTo>
                    <a:pt x="189788" y="31445"/>
                  </a:lnTo>
                  <a:lnTo>
                    <a:pt x="189014" y="30111"/>
                  </a:lnTo>
                  <a:lnTo>
                    <a:pt x="185661" y="32512"/>
                  </a:lnTo>
                  <a:lnTo>
                    <a:pt x="187045" y="34404"/>
                  </a:lnTo>
                  <a:lnTo>
                    <a:pt x="188734" y="35763"/>
                  </a:lnTo>
                  <a:lnTo>
                    <a:pt x="192697" y="37426"/>
                  </a:lnTo>
                  <a:lnTo>
                    <a:pt x="194792" y="37833"/>
                  </a:lnTo>
                  <a:lnTo>
                    <a:pt x="198424" y="37833"/>
                  </a:lnTo>
                  <a:lnTo>
                    <a:pt x="208851" y="29044"/>
                  </a:lnTo>
                  <a:lnTo>
                    <a:pt x="208851" y="25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975" y="484482"/>
              <a:ext cx="236418" cy="208815"/>
            </a:xfrm>
            <a:prstGeom prst="rect">
              <a:avLst/>
            </a:prstGeom>
          </p:spPr>
        </p:pic>
      </p:grpSp>
      <p:sp>
        <p:nvSpPr>
          <p:cNvPr id="24" name="object 14"/>
          <p:cNvSpPr/>
          <p:nvPr/>
        </p:nvSpPr>
        <p:spPr>
          <a:xfrm>
            <a:off x="2424521" y="1429886"/>
            <a:ext cx="58383" cy="69809"/>
          </a:xfrm>
          <a:custGeom>
            <a:avLst/>
            <a:gdLst/>
            <a:ahLst/>
            <a:cxnLst/>
            <a:rect l="l" t="t" r="r" b="b"/>
            <a:pathLst>
              <a:path w="58420" h="69850">
                <a:moveTo>
                  <a:pt x="57885" y="0"/>
                </a:moveTo>
                <a:lnTo>
                  <a:pt x="49757" y="0"/>
                </a:lnTo>
                <a:lnTo>
                  <a:pt x="49757" y="69596"/>
                </a:lnTo>
                <a:lnTo>
                  <a:pt x="57885" y="69596"/>
                </a:lnTo>
                <a:lnTo>
                  <a:pt x="57885" y="0"/>
                </a:lnTo>
                <a:close/>
              </a:path>
              <a:path w="58420" h="69850">
                <a:moveTo>
                  <a:pt x="43457" y="34912"/>
                </a:moveTo>
                <a:lnTo>
                  <a:pt x="35329" y="34912"/>
                </a:lnTo>
                <a:lnTo>
                  <a:pt x="35329" y="68757"/>
                </a:lnTo>
                <a:lnTo>
                  <a:pt x="43457" y="68757"/>
                </a:lnTo>
                <a:lnTo>
                  <a:pt x="43457" y="34912"/>
                </a:lnTo>
                <a:close/>
              </a:path>
              <a:path w="58420" h="69850">
                <a:moveTo>
                  <a:pt x="17524" y="0"/>
                </a:moveTo>
                <a:lnTo>
                  <a:pt x="10158" y="0"/>
                </a:lnTo>
                <a:lnTo>
                  <a:pt x="7466" y="1155"/>
                </a:lnTo>
                <a:lnTo>
                  <a:pt x="0" y="34912"/>
                </a:lnTo>
                <a:lnTo>
                  <a:pt x="238" y="43988"/>
                </a:lnTo>
                <a:lnTo>
                  <a:pt x="10158" y="65684"/>
                </a:lnTo>
                <a:lnTo>
                  <a:pt x="17524" y="65684"/>
                </a:lnTo>
                <a:lnTo>
                  <a:pt x="20280" y="64617"/>
                </a:lnTo>
                <a:lnTo>
                  <a:pt x="22274" y="62547"/>
                </a:lnTo>
                <a:lnTo>
                  <a:pt x="24768" y="58615"/>
                </a:lnTo>
                <a:lnTo>
                  <a:pt x="12533" y="58547"/>
                </a:lnTo>
                <a:lnTo>
                  <a:pt x="11453" y="58089"/>
                </a:lnTo>
                <a:lnTo>
                  <a:pt x="10691" y="57010"/>
                </a:lnTo>
                <a:lnTo>
                  <a:pt x="8545" y="54165"/>
                </a:lnTo>
                <a:lnTo>
                  <a:pt x="7923" y="47282"/>
                </a:lnTo>
                <a:lnTo>
                  <a:pt x="7923" y="18567"/>
                </a:lnTo>
                <a:lnTo>
                  <a:pt x="8545" y="11582"/>
                </a:lnTo>
                <a:lnTo>
                  <a:pt x="10691" y="8826"/>
                </a:lnTo>
                <a:lnTo>
                  <a:pt x="11453" y="7747"/>
                </a:lnTo>
                <a:lnTo>
                  <a:pt x="12533" y="7213"/>
                </a:lnTo>
                <a:lnTo>
                  <a:pt x="25881" y="7213"/>
                </a:lnTo>
                <a:lnTo>
                  <a:pt x="20280" y="1155"/>
                </a:lnTo>
                <a:lnTo>
                  <a:pt x="17524" y="0"/>
                </a:lnTo>
                <a:close/>
              </a:path>
              <a:path w="58420" h="69850">
                <a:moveTo>
                  <a:pt x="25881" y="7213"/>
                </a:moveTo>
                <a:lnTo>
                  <a:pt x="15213" y="7213"/>
                </a:lnTo>
                <a:lnTo>
                  <a:pt x="16216" y="7747"/>
                </a:lnTo>
                <a:lnTo>
                  <a:pt x="19200" y="11582"/>
                </a:lnTo>
                <a:lnTo>
                  <a:pt x="19746" y="18567"/>
                </a:lnTo>
                <a:lnTo>
                  <a:pt x="19746" y="47282"/>
                </a:lnTo>
                <a:lnTo>
                  <a:pt x="19200" y="54165"/>
                </a:lnTo>
                <a:lnTo>
                  <a:pt x="17067" y="57010"/>
                </a:lnTo>
                <a:lnTo>
                  <a:pt x="16216" y="58089"/>
                </a:lnTo>
                <a:lnTo>
                  <a:pt x="15213" y="58547"/>
                </a:lnTo>
                <a:lnTo>
                  <a:pt x="24788" y="58547"/>
                </a:lnTo>
                <a:lnTo>
                  <a:pt x="26450" y="52930"/>
                </a:lnTo>
                <a:lnTo>
                  <a:pt x="27426" y="45145"/>
                </a:lnTo>
                <a:lnTo>
                  <a:pt x="27798" y="34912"/>
                </a:lnTo>
                <a:lnTo>
                  <a:pt x="43457" y="34912"/>
                </a:lnTo>
                <a:lnTo>
                  <a:pt x="43457" y="27635"/>
                </a:lnTo>
                <a:lnTo>
                  <a:pt x="27722" y="27635"/>
                </a:lnTo>
                <a:lnTo>
                  <a:pt x="27417" y="14350"/>
                </a:lnTo>
                <a:lnTo>
                  <a:pt x="25881" y="7213"/>
                </a:lnTo>
                <a:close/>
              </a:path>
              <a:path w="58420" h="69850">
                <a:moveTo>
                  <a:pt x="43457" y="457"/>
                </a:moveTo>
                <a:lnTo>
                  <a:pt x="35329" y="457"/>
                </a:lnTo>
                <a:lnTo>
                  <a:pt x="35329" y="27635"/>
                </a:lnTo>
                <a:lnTo>
                  <a:pt x="43457" y="27635"/>
                </a:lnTo>
                <a:lnTo>
                  <a:pt x="43457" y="457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5"/>
          <p:cNvSpPr/>
          <p:nvPr/>
        </p:nvSpPr>
        <p:spPr>
          <a:xfrm>
            <a:off x="2553143" y="1429886"/>
            <a:ext cx="56482" cy="69809"/>
          </a:xfrm>
          <a:custGeom>
            <a:avLst/>
            <a:gdLst/>
            <a:ahLst/>
            <a:cxnLst/>
            <a:rect l="l" t="t" r="r" b="b"/>
            <a:pathLst>
              <a:path w="56515" h="69850">
                <a:moveTo>
                  <a:pt x="56400" y="0"/>
                </a:moveTo>
                <a:lnTo>
                  <a:pt x="48031" y="0"/>
                </a:lnTo>
                <a:lnTo>
                  <a:pt x="48031" y="69596"/>
                </a:lnTo>
                <a:lnTo>
                  <a:pt x="56400" y="69596"/>
                </a:lnTo>
                <a:lnTo>
                  <a:pt x="56400" y="0"/>
                </a:lnTo>
                <a:close/>
              </a:path>
              <a:path w="56515" h="69850">
                <a:moveTo>
                  <a:pt x="23177" y="0"/>
                </a:moveTo>
                <a:lnTo>
                  <a:pt x="12814" y="0"/>
                </a:lnTo>
                <a:lnTo>
                  <a:pt x="8521" y="1917"/>
                </a:lnTo>
                <a:lnTo>
                  <a:pt x="0" y="32918"/>
                </a:lnTo>
                <a:lnTo>
                  <a:pt x="261" y="41754"/>
                </a:lnTo>
                <a:lnTo>
                  <a:pt x="12814" y="65684"/>
                </a:lnTo>
                <a:lnTo>
                  <a:pt x="23177" y="65684"/>
                </a:lnTo>
                <a:lnTo>
                  <a:pt x="27393" y="63919"/>
                </a:lnTo>
                <a:lnTo>
                  <a:pt x="30314" y="60401"/>
                </a:lnTo>
                <a:lnTo>
                  <a:pt x="31375" y="58547"/>
                </a:lnTo>
                <a:lnTo>
                  <a:pt x="15506" y="58547"/>
                </a:lnTo>
                <a:lnTo>
                  <a:pt x="13360" y="57556"/>
                </a:lnTo>
                <a:lnTo>
                  <a:pt x="11899" y="55778"/>
                </a:lnTo>
                <a:lnTo>
                  <a:pt x="9131" y="52031"/>
                </a:lnTo>
                <a:lnTo>
                  <a:pt x="8293" y="43967"/>
                </a:lnTo>
                <a:lnTo>
                  <a:pt x="8293" y="21869"/>
                </a:lnTo>
                <a:lnTo>
                  <a:pt x="9131" y="13817"/>
                </a:lnTo>
                <a:lnTo>
                  <a:pt x="13360" y="8204"/>
                </a:lnTo>
                <a:lnTo>
                  <a:pt x="15506" y="7213"/>
                </a:lnTo>
                <a:lnTo>
                  <a:pt x="31326" y="7213"/>
                </a:lnTo>
                <a:lnTo>
                  <a:pt x="30314" y="5448"/>
                </a:lnTo>
                <a:lnTo>
                  <a:pt x="27393" y="1917"/>
                </a:lnTo>
                <a:lnTo>
                  <a:pt x="23177" y="0"/>
                </a:lnTo>
                <a:close/>
              </a:path>
              <a:path w="56515" h="69850">
                <a:moveTo>
                  <a:pt x="31326" y="7213"/>
                </a:moveTo>
                <a:lnTo>
                  <a:pt x="20497" y="7213"/>
                </a:lnTo>
                <a:lnTo>
                  <a:pt x="22644" y="8204"/>
                </a:lnTo>
                <a:lnTo>
                  <a:pt x="24134" y="10269"/>
                </a:lnTo>
                <a:lnTo>
                  <a:pt x="26936" y="13817"/>
                </a:lnTo>
                <a:lnTo>
                  <a:pt x="27711" y="21869"/>
                </a:lnTo>
                <a:lnTo>
                  <a:pt x="27711" y="43967"/>
                </a:lnTo>
                <a:lnTo>
                  <a:pt x="26936" y="52031"/>
                </a:lnTo>
                <a:lnTo>
                  <a:pt x="22644" y="57556"/>
                </a:lnTo>
                <a:lnTo>
                  <a:pt x="20497" y="58547"/>
                </a:lnTo>
                <a:lnTo>
                  <a:pt x="31375" y="58547"/>
                </a:lnTo>
                <a:lnTo>
                  <a:pt x="33077" y="55573"/>
                </a:lnTo>
                <a:lnTo>
                  <a:pt x="34820" y="49331"/>
                </a:lnTo>
                <a:lnTo>
                  <a:pt x="35729" y="41754"/>
                </a:lnTo>
                <a:lnTo>
                  <a:pt x="35991" y="32918"/>
                </a:lnTo>
                <a:lnTo>
                  <a:pt x="35729" y="24082"/>
                </a:lnTo>
                <a:lnTo>
                  <a:pt x="34820" y="16506"/>
                </a:lnTo>
                <a:lnTo>
                  <a:pt x="33077" y="10269"/>
                </a:lnTo>
                <a:lnTo>
                  <a:pt x="31326" y="7213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6"/>
          <p:cNvSpPr/>
          <p:nvPr/>
        </p:nvSpPr>
        <p:spPr>
          <a:xfrm>
            <a:off x="2680148" y="1429879"/>
            <a:ext cx="59019" cy="69809"/>
          </a:xfrm>
          <a:custGeom>
            <a:avLst/>
            <a:gdLst/>
            <a:ahLst/>
            <a:cxnLst/>
            <a:rect l="l" t="t" r="r" b="b"/>
            <a:pathLst>
              <a:path w="59054" h="69850">
                <a:moveTo>
                  <a:pt x="58699" y="35001"/>
                </a:moveTo>
                <a:lnTo>
                  <a:pt x="50723" y="35001"/>
                </a:lnTo>
                <a:lnTo>
                  <a:pt x="50723" y="69608"/>
                </a:lnTo>
                <a:lnTo>
                  <a:pt x="58699" y="69608"/>
                </a:lnTo>
                <a:lnTo>
                  <a:pt x="58699" y="35001"/>
                </a:lnTo>
                <a:close/>
              </a:path>
              <a:path w="59054" h="69850">
                <a:moveTo>
                  <a:pt x="43738" y="61163"/>
                </a:moveTo>
                <a:lnTo>
                  <a:pt x="35991" y="61163"/>
                </a:lnTo>
                <a:lnTo>
                  <a:pt x="35991" y="68770"/>
                </a:lnTo>
                <a:lnTo>
                  <a:pt x="43738" y="68770"/>
                </a:lnTo>
                <a:lnTo>
                  <a:pt x="43738" y="61163"/>
                </a:lnTo>
                <a:close/>
              </a:path>
              <a:path w="59054" h="69850">
                <a:moveTo>
                  <a:pt x="27774" y="8293"/>
                </a:moveTo>
                <a:lnTo>
                  <a:pt x="19951" y="8293"/>
                </a:lnTo>
                <a:lnTo>
                  <a:pt x="19951" y="47739"/>
                </a:lnTo>
                <a:lnTo>
                  <a:pt x="19723" y="53416"/>
                </a:lnTo>
                <a:lnTo>
                  <a:pt x="18948" y="57950"/>
                </a:lnTo>
                <a:lnTo>
                  <a:pt x="0" y="57950"/>
                </a:lnTo>
                <a:lnTo>
                  <a:pt x="0" y="64935"/>
                </a:lnTo>
                <a:lnTo>
                  <a:pt x="28320" y="64935"/>
                </a:lnTo>
                <a:lnTo>
                  <a:pt x="33299" y="63614"/>
                </a:lnTo>
                <a:lnTo>
                  <a:pt x="35991" y="61163"/>
                </a:lnTo>
                <a:lnTo>
                  <a:pt x="43738" y="61163"/>
                </a:lnTo>
                <a:lnTo>
                  <a:pt x="43738" y="57785"/>
                </a:lnTo>
                <a:lnTo>
                  <a:pt x="26555" y="57785"/>
                </a:lnTo>
                <a:lnTo>
                  <a:pt x="27393" y="53035"/>
                </a:lnTo>
                <a:lnTo>
                  <a:pt x="27710" y="47739"/>
                </a:lnTo>
                <a:lnTo>
                  <a:pt x="27774" y="8293"/>
                </a:lnTo>
                <a:close/>
              </a:path>
              <a:path w="59054" h="69850">
                <a:moveTo>
                  <a:pt x="13195" y="8293"/>
                </a:moveTo>
                <a:lnTo>
                  <a:pt x="5448" y="8293"/>
                </a:lnTo>
                <a:lnTo>
                  <a:pt x="5448" y="57950"/>
                </a:lnTo>
                <a:lnTo>
                  <a:pt x="13195" y="57950"/>
                </a:lnTo>
                <a:lnTo>
                  <a:pt x="13195" y="8293"/>
                </a:lnTo>
                <a:close/>
              </a:path>
              <a:path w="59054" h="69850">
                <a:moveTo>
                  <a:pt x="43738" y="469"/>
                </a:moveTo>
                <a:lnTo>
                  <a:pt x="35991" y="469"/>
                </a:lnTo>
                <a:lnTo>
                  <a:pt x="35991" y="54648"/>
                </a:lnTo>
                <a:lnTo>
                  <a:pt x="33997" y="56337"/>
                </a:lnTo>
                <a:lnTo>
                  <a:pt x="30543" y="57404"/>
                </a:lnTo>
                <a:lnTo>
                  <a:pt x="26555" y="57785"/>
                </a:lnTo>
                <a:lnTo>
                  <a:pt x="43738" y="57785"/>
                </a:lnTo>
                <a:lnTo>
                  <a:pt x="43738" y="35001"/>
                </a:lnTo>
                <a:lnTo>
                  <a:pt x="58699" y="35001"/>
                </a:lnTo>
                <a:lnTo>
                  <a:pt x="58699" y="27711"/>
                </a:lnTo>
                <a:lnTo>
                  <a:pt x="43738" y="27711"/>
                </a:lnTo>
                <a:lnTo>
                  <a:pt x="43738" y="469"/>
                </a:lnTo>
                <a:close/>
              </a:path>
              <a:path w="59054" h="69850">
                <a:moveTo>
                  <a:pt x="58699" y="0"/>
                </a:moveTo>
                <a:lnTo>
                  <a:pt x="50723" y="0"/>
                </a:lnTo>
                <a:lnTo>
                  <a:pt x="50723" y="27711"/>
                </a:lnTo>
                <a:lnTo>
                  <a:pt x="58699" y="27711"/>
                </a:lnTo>
                <a:lnTo>
                  <a:pt x="58699" y="0"/>
                </a:lnTo>
                <a:close/>
              </a:path>
              <a:path w="59054" h="69850">
                <a:moveTo>
                  <a:pt x="31851" y="1231"/>
                </a:moveTo>
                <a:lnTo>
                  <a:pt x="850" y="1231"/>
                </a:lnTo>
                <a:lnTo>
                  <a:pt x="850" y="8293"/>
                </a:lnTo>
                <a:lnTo>
                  <a:pt x="31851" y="8293"/>
                </a:lnTo>
                <a:lnTo>
                  <a:pt x="31851" y="1231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7"/>
          <p:cNvSpPr/>
          <p:nvPr/>
        </p:nvSpPr>
        <p:spPr>
          <a:xfrm>
            <a:off x="2808060" y="1430732"/>
            <a:ext cx="62194" cy="66001"/>
          </a:xfrm>
          <a:custGeom>
            <a:avLst/>
            <a:gdLst/>
            <a:ahLst/>
            <a:cxnLst/>
            <a:rect l="l" t="t" r="r" b="b"/>
            <a:pathLst>
              <a:path w="62230" h="66040">
                <a:moveTo>
                  <a:pt x="34912" y="0"/>
                </a:moveTo>
                <a:lnTo>
                  <a:pt x="26619" y="0"/>
                </a:lnTo>
                <a:lnTo>
                  <a:pt x="26619" y="5676"/>
                </a:lnTo>
                <a:lnTo>
                  <a:pt x="24872" y="16060"/>
                </a:lnTo>
                <a:lnTo>
                  <a:pt x="19838" y="24366"/>
                </a:lnTo>
                <a:lnTo>
                  <a:pt x="11826" y="30503"/>
                </a:lnTo>
                <a:lnTo>
                  <a:pt x="1143" y="34378"/>
                </a:lnTo>
                <a:lnTo>
                  <a:pt x="1143" y="41821"/>
                </a:lnTo>
                <a:lnTo>
                  <a:pt x="11538" y="38806"/>
                </a:lnTo>
                <a:lnTo>
                  <a:pt x="19978" y="34378"/>
                </a:lnTo>
                <a:lnTo>
                  <a:pt x="26367" y="29039"/>
                </a:lnTo>
                <a:lnTo>
                  <a:pt x="30848" y="23088"/>
                </a:lnTo>
                <a:lnTo>
                  <a:pt x="41016" y="23088"/>
                </a:lnTo>
                <a:lnTo>
                  <a:pt x="36695" y="16060"/>
                </a:lnTo>
                <a:lnTo>
                  <a:pt x="34912" y="5676"/>
                </a:lnTo>
                <a:lnTo>
                  <a:pt x="34912" y="0"/>
                </a:lnTo>
                <a:close/>
              </a:path>
              <a:path w="62230" h="66040">
                <a:moveTo>
                  <a:pt x="41016" y="23088"/>
                </a:moveTo>
                <a:lnTo>
                  <a:pt x="30848" y="23088"/>
                </a:lnTo>
                <a:lnTo>
                  <a:pt x="35334" y="29039"/>
                </a:lnTo>
                <a:lnTo>
                  <a:pt x="41779" y="34412"/>
                </a:lnTo>
                <a:lnTo>
                  <a:pt x="50182" y="38806"/>
                </a:lnTo>
                <a:lnTo>
                  <a:pt x="60540" y="41821"/>
                </a:lnTo>
                <a:lnTo>
                  <a:pt x="60540" y="34378"/>
                </a:lnTo>
                <a:lnTo>
                  <a:pt x="49871" y="30503"/>
                </a:lnTo>
                <a:lnTo>
                  <a:pt x="41802" y="24366"/>
                </a:lnTo>
                <a:lnTo>
                  <a:pt x="41016" y="23088"/>
                </a:lnTo>
                <a:close/>
              </a:path>
              <a:path w="62230" h="66040">
                <a:moveTo>
                  <a:pt x="61772" y="58470"/>
                </a:moveTo>
                <a:lnTo>
                  <a:pt x="0" y="58470"/>
                </a:lnTo>
                <a:lnTo>
                  <a:pt x="0" y="65684"/>
                </a:lnTo>
                <a:lnTo>
                  <a:pt x="61772" y="65684"/>
                </a:lnTo>
                <a:lnTo>
                  <a:pt x="61772" y="58470"/>
                </a:lnTo>
                <a:close/>
              </a:path>
            </a:pathLst>
          </a:custGeom>
          <a:solidFill>
            <a:srgbClr val="3F61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2"/>
          <p:cNvGrpSpPr/>
          <p:nvPr/>
        </p:nvGrpSpPr>
        <p:grpSpPr>
          <a:xfrm>
            <a:off x="3161192" y="964975"/>
            <a:ext cx="887837" cy="227193"/>
            <a:chOff x="1194261" y="413858"/>
            <a:chExt cx="888365" cy="227329"/>
          </a:xfrm>
        </p:grpSpPr>
        <p:pic>
          <p:nvPicPr>
            <p:cNvPr id="29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4261" y="422615"/>
              <a:ext cx="193319" cy="218160"/>
            </a:xfrm>
            <a:prstGeom prst="rect">
              <a:avLst/>
            </a:prstGeom>
          </p:spPr>
        </p:pic>
        <p:pic>
          <p:nvPicPr>
            <p:cNvPr id="30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1477" y="422613"/>
              <a:ext cx="193319" cy="218160"/>
            </a:xfrm>
            <a:prstGeom prst="rect">
              <a:avLst/>
            </a:prstGeom>
          </p:spPr>
        </p:pic>
        <p:pic>
          <p:nvPicPr>
            <p:cNvPr id="31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8219" y="413858"/>
              <a:ext cx="184797" cy="221703"/>
            </a:xfrm>
            <a:prstGeom prst="rect">
              <a:avLst/>
            </a:prstGeom>
          </p:spPr>
        </p:pic>
        <p:pic>
          <p:nvPicPr>
            <p:cNvPr id="32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5669" y="420018"/>
              <a:ext cx="206565" cy="216725"/>
            </a:xfrm>
            <a:prstGeom prst="rect">
              <a:avLst/>
            </a:prstGeom>
          </p:spPr>
        </p:pic>
      </p:grpSp>
      <p:grpSp>
        <p:nvGrpSpPr>
          <p:cNvPr id="33" name="object 27"/>
          <p:cNvGrpSpPr/>
          <p:nvPr/>
        </p:nvGrpSpPr>
        <p:grpSpPr>
          <a:xfrm>
            <a:off x="4163796" y="964000"/>
            <a:ext cx="860550" cy="224657"/>
            <a:chOff x="2173414" y="412439"/>
            <a:chExt cx="861060" cy="224790"/>
          </a:xfrm>
        </p:grpSpPr>
        <p:sp>
          <p:nvSpPr>
            <p:cNvPr id="34" name="object 28"/>
            <p:cNvSpPr/>
            <p:nvPr/>
          </p:nvSpPr>
          <p:spPr>
            <a:xfrm>
              <a:off x="2173414" y="423798"/>
              <a:ext cx="190500" cy="201930"/>
            </a:xfrm>
            <a:custGeom>
              <a:avLst/>
              <a:gdLst/>
              <a:ahLst/>
              <a:cxnLst/>
              <a:rect l="l" t="t" r="r" b="b"/>
              <a:pathLst>
                <a:path w="190500" h="201929">
                  <a:moveTo>
                    <a:pt x="179349" y="0"/>
                  </a:moveTo>
                  <a:lnTo>
                    <a:pt x="153568" y="0"/>
                  </a:lnTo>
                  <a:lnTo>
                    <a:pt x="153568" y="42164"/>
                  </a:lnTo>
                  <a:lnTo>
                    <a:pt x="36918" y="42164"/>
                  </a:lnTo>
                  <a:lnTo>
                    <a:pt x="36918" y="254"/>
                  </a:lnTo>
                  <a:lnTo>
                    <a:pt x="11125" y="254"/>
                  </a:lnTo>
                  <a:lnTo>
                    <a:pt x="11125" y="42164"/>
                  </a:lnTo>
                  <a:lnTo>
                    <a:pt x="11125" y="65024"/>
                  </a:lnTo>
                  <a:lnTo>
                    <a:pt x="11125" y="106934"/>
                  </a:lnTo>
                  <a:lnTo>
                    <a:pt x="11125" y="129794"/>
                  </a:lnTo>
                  <a:lnTo>
                    <a:pt x="179349" y="129794"/>
                  </a:lnTo>
                  <a:lnTo>
                    <a:pt x="179349" y="107416"/>
                  </a:lnTo>
                  <a:lnTo>
                    <a:pt x="179349" y="106934"/>
                  </a:lnTo>
                  <a:lnTo>
                    <a:pt x="179349" y="65062"/>
                  </a:lnTo>
                  <a:lnTo>
                    <a:pt x="153568" y="65062"/>
                  </a:lnTo>
                  <a:lnTo>
                    <a:pt x="153568" y="106934"/>
                  </a:lnTo>
                  <a:lnTo>
                    <a:pt x="36918" y="106934"/>
                  </a:lnTo>
                  <a:lnTo>
                    <a:pt x="36918" y="65024"/>
                  </a:lnTo>
                  <a:lnTo>
                    <a:pt x="179349" y="65024"/>
                  </a:lnTo>
                  <a:lnTo>
                    <a:pt x="179349" y="42583"/>
                  </a:lnTo>
                  <a:lnTo>
                    <a:pt x="179349" y="42164"/>
                  </a:lnTo>
                  <a:lnTo>
                    <a:pt x="179349" y="0"/>
                  </a:lnTo>
                  <a:close/>
                </a:path>
                <a:path w="190500" h="201929">
                  <a:moveTo>
                    <a:pt x="190474" y="179108"/>
                  </a:moveTo>
                  <a:lnTo>
                    <a:pt x="108610" y="179108"/>
                  </a:lnTo>
                  <a:lnTo>
                    <a:pt x="108610" y="129895"/>
                  </a:lnTo>
                  <a:lnTo>
                    <a:pt x="83058" y="129895"/>
                  </a:lnTo>
                  <a:lnTo>
                    <a:pt x="83058" y="179108"/>
                  </a:lnTo>
                  <a:lnTo>
                    <a:pt x="0" y="179108"/>
                  </a:lnTo>
                  <a:lnTo>
                    <a:pt x="0" y="201345"/>
                  </a:lnTo>
                  <a:lnTo>
                    <a:pt x="190474" y="201345"/>
                  </a:lnTo>
                  <a:lnTo>
                    <a:pt x="190474" y="179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1102" y="418590"/>
              <a:ext cx="204203" cy="216979"/>
            </a:xfrm>
            <a:prstGeom prst="rect">
              <a:avLst/>
            </a:prstGeom>
          </p:spPr>
        </p:pic>
        <p:pic>
          <p:nvPicPr>
            <p:cNvPr id="36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6427" y="412439"/>
              <a:ext cx="193319" cy="224307"/>
            </a:xfrm>
            <a:prstGeom prst="rect">
              <a:avLst/>
            </a:prstGeom>
          </p:spPr>
        </p:pic>
        <p:pic>
          <p:nvPicPr>
            <p:cNvPr id="37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7906" y="418592"/>
              <a:ext cx="176275" cy="218147"/>
            </a:xfrm>
            <a:prstGeom prst="rect">
              <a:avLst/>
            </a:prstGeom>
          </p:spPr>
        </p:pic>
      </p:grpSp>
      <p:pic>
        <p:nvPicPr>
          <p:cNvPr id="38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59412" y="966556"/>
            <a:ext cx="193204" cy="218032"/>
          </a:xfrm>
          <a:prstGeom prst="rect">
            <a:avLst/>
          </a:prstGeom>
        </p:spPr>
      </p:pic>
      <p:pic>
        <p:nvPicPr>
          <p:cNvPr id="39" name="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77234" y="1282966"/>
            <a:ext cx="184217" cy="221572"/>
          </a:xfrm>
          <a:prstGeom prst="rect">
            <a:avLst/>
          </a:prstGeom>
        </p:spPr>
      </p:pic>
      <p:pic>
        <p:nvPicPr>
          <p:cNvPr id="40" name="object 3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68891" y="1285554"/>
            <a:ext cx="197684" cy="209767"/>
          </a:xfrm>
          <a:prstGeom prst="rect">
            <a:avLst/>
          </a:prstGeom>
        </p:spPr>
      </p:pic>
      <p:grpSp>
        <p:nvGrpSpPr>
          <p:cNvPr id="41" name="object 35"/>
          <p:cNvGrpSpPr/>
          <p:nvPr/>
        </p:nvGrpSpPr>
        <p:grpSpPr>
          <a:xfrm>
            <a:off x="3701411" y="1282969"/>
            <a:ext cx="862453" cy="222752"/>
            <a:chOff x="1722061" y="739212"/>
            <a:chExt cx="862965" cy="222885"/>
          </a:xfrm>
        </p:grpSpPr>
        <p:sp>
          <p:nvSpPr>
            <p:cNvPr id="42" name="object 36"/>
            <p:cNvSpPr/>
            <p:nvPr/>
          </p:nvSpPr>
          <p:spPr>
            <a:xfrm>
              <a:off x="1722056" y="739215"/>
              <a:ext cx="648335" cy="222885"/>
            </a:xfrm>
            <a:custGeom>
              <a:avLst/>
              <a:gdLst/>
              <a:ahLst/>
              <a:cxnLst/>
              <a:rect l="l" t="t" r="r" b="b"/>
              <a:pathLst>
                <a:path w="648335" h="222884">
                  <a:moveTo>
                    <a:pt x="113106" y="3810"/>
                  </a:moveTo>
                  <a:lnTo>
                    <a:pt x="0" y="3810"/>
                  </a:lnTo>
                  <a:lnTo>
                    <a:pt x="0" y="38100"/>
                  </a:lnTo>
                  <a:lnTo>
                    <a:pt x="0" y="173990"/>
                  </a:lnTo>
                  <a:lnTo>
                    <a:pt x="0" y="207010"/>
                  </a:lnTo>
                  <a:lnTo>
                    <a:pt x="113106" y="207010"/>
                  </a:lnTo>
                  <a:lnTo>
                    <a:pt x="113106" y="173990"/>
                  </a:lnTo>
                  <a:lnTo>
                    <a:pt x="40703" y="173990"/>
                  </a:lnTo>
                  <a:lnTo>
                    <a:pt x="40703" y="38100"/>
                  </a:lnTo>
                  <a:lnTo>
                    <a:pt x="72415" y="38100"/>
                  </a:lnTo>
                  <a:lnTo>
                    <a:pt x="72415" y="173672"/>
                  </a:lnTo>
                  <a:lnTo>
                    <a:pt x="113106" y="173672"/>
                  </a:lnTo>
                  <a:lnTo>
                    <a:pt x="113106" y="38100"/>
                  </a:lnTo>
                  <a:lnTo>
                    <a:pt x="113106" y="3810"/>
                  </a:lnTo>
                  <a:close/>
                </a:path>
                <a:path w="648335" h="222884">
                  <a:moveTo>
                    <a:pt x="206565" y="85090"/>
                  </a:moveTo>
                  <a:lnTo>
                    <a:pt x="176047" y="85090"/>
                  </a:lnTo>
                  <a:lnTo>
                    <a:pt x="176047" y="0"/>
                  </a:lnTo>
                  <a:lnTo>
                    <a:pt x="134632" y="0"/>
                  </a:lnTo>
                  <a:lnTo>
                    <a:pt x="134632" y="85090"/>
                  </a:lnTo>
                  <a:lnTo>
                    <a:pt x="134632" y="119380"/>
                  </a:lnTo>
                  <a:lnTo>
                    <a:pt x="134632" y="222250"/>
                  </a:lnTo>
                  <a:lnTo>
                    <a:pt x="176047" y="222250"/>
                  </a:lnTo>
                  <a:lnTo>
                    <a:pt x="176047" y="119380"/>
                  </a:lnTo>
                  <a:lnTo>
                    <a:pt x="206565" y="119380"/>
                  </a:lnTo>
                  <a:lnTo>
                    <a:pt x="206565" y="85090"/>
                  </a:lnTo>
                  <a:close/>
                </a:path>
                <a:path w="648335" h="222884">
                  <a:moveTo>
                    <a:pt x="411543" y="118084"/>
                  </a:moveTo>
                  <a:lnTo>
                    <a:pt x="273837" y="118084"/>
                  </a:lnTo>
                  <a:lnTo>
                    <a:pt x="273837" y="93954"/>
                  </a:lnTo>
                  <a:lnTo>
                    <a:pt x="406577" y="93954"/>
                  </a:lnTo>
                  <a:lnTo>
                    <a:pt x="406577" y="60934"/>
                  </a:lnTo>
                  <a:lnTo>
                    <a:pt x="273837" y="60934"/>
                  </a:lnTo>
                  <a:lnTo>
                    <a:pt x="273837" y="38074"/>
                  </a:lnTo>
                  <a:lnTo>
                    <a:pt x="408940" y="38074"/>
                  </a:lnTo>
                  <a:lnTo>
                    <a:pt x="408940" y="3784"/>
                  </a:lnTo>
                  <a:lnTo>
                    <a:pt x="232435" y="3784"/>
                  </a:lnTo>
                  <a:lnTo>
                    <a:pt x="232435" y="38074"/>
                  </a:lnTo>
                  <a:lnTo>
                    <a:pt x="232435" y="60934"/>
                  </a:lnTo>
                  <a:lnTo>
                    <a:pt x="232435" y="93954"/>
                  </a:lnTo>
                  <a:lnTo>
                    <a:pt x="232435" y="118084"/>
                  </a:lnTo>
                  <a:lnTo>
                    <a:pt x="232435" y="151104"/>
                  </a:lnTo>
                  <a:lnTo>
                    <a:pt x="411543" y="151104"/>
                  </a:lnTo>
                  <a:lnTo>
                    <a:pt x="411543" y="118084"/>
                  </a:lnTo>
                  <a:close/>
                </a:path>
                <a:path w="648335" h="222884">
                  <a:moveTo>
                    <a:pt x="419582" y="178168"/>
                  </a:moveTo>
                  <a:lnTo>
                    <a:pt x="221780" y="178168"/>
                  </a:lnTo>
                  <a:lnTo>
                    <a:pt x="221780" y="212483"/>
                  </a:lnTo>
                  <a:lnTo>
                    <a:pt x="419582" y="212483"/>
                  </a:lnTo>
                  <a:lnTo>
                    <a:pt x="419582" y="178168"/>
                  </a:lnTo>
                  <a:close/>
                </a:path>
                <a:path w="648335" h="222884">
                  <a:moveTo>
                    <a:pt x="638276" y="189242"/>
                  </a:moveTo>
                  <a:lnTo>
                    <a:pt x="502462" y="189242"/>
                  </a:lnTo>
                  <a:lnTo>
                    <a:pt x="502462" y="153682"/>
                  </a:lnTo>
                  <a:lnTo>
                    <a:pt x="461060" y="153682"/>
                  </a:lnTo>
                  <a:lnTo>
                    <a:pt x="461060" y="189242"/>
                  </a:lnTo>
                  <a:lnTo>
                    <a:pt x="461060" y="222262"/>
                  </a:lnTo>
                  <a:lnTo>
                    <a:pt x="638276" y="222262"/>
                  </a:lnTo>
                  <a:lnTo>
                    <a:pt x="638276" y="189242"/>
                  </a:lnTo>
                  <a:close/>
                </a:path>
                <a:path w="648335" h="222884">
                  <a:moveTo>
                    <a:pt x="648220" y="110490"/>
                  </a:moveTo>
                  <a:lnTo>
                    <a:pt x="568007" y="110490"/>
                  </a:lnTo>
                  <a:lnTo>
                    <a:pt x="568007" y="92748"/>
                  </a:lnTo>
                  <a:lnTo>
                    <a:pt x="638276" y="92748"/>
                  </a:lnTo>
                  <a:lnTo>
                    <a:pt x="638276" y="61277"/>
                  </a:lnTo>
                  <a:lnTo>
                    <a:pt x="526592" y="61277"/>
                  </a:lnTo>
                  <a:lnTo>
                    <a:pt x="526592" y="34302"/>
                  </a:lnTo>
                  <a:lnTo>
                    <a:pt x="569188" y="34302"/>
                  </a:lnTo>
                  <a:lnTo>
                    <a:pt x="569188" y="53352"/>
                  </a:lnTo>
                  <a:lnTo>
                    <a:pt x="568947" y="53352"/>
                  </a:lnTo>
                  <a:lnTo>
                    <a:pt x="568947" y="58432"/>
                  </a:lnTo>
                  <a:lnTo>
                    <a:pt x="568032" y="58432"/>
                  </a:lnTo>
                  <a:lnTo>
                    <a:pt x="568032" y="60972"/>
                  </a:lnTo>
                  <a:lnTo>
                    <a:pt x="608317" y="60972"/>
                  </a:lnTo>
                  <a:lnTo>
                    <a:pt x="608317" y="58432"/>
                  </a:lnTo>
                  <a:lnTo>
                    <a:pt x="609130" y="58432"/>
                  </a:lnTo>
                  <a:lnTo>
                    <a:pt x="609130" y="53352"/>
                  </a:lnTo>
                  <a:lnTo>
                    <a:pt x="609384" y="53352"/>
                  </a:lnTo>
                  <a:lnTo>
                    <a:pt x="609384" y="34302"/>
                  </a:lnTo>
                  <a:lnTo>
                    <a:pt x="634733" y="34302"/>
                  </a:lnTo>
                  <a:lnTo>
                    <a:pt x="634733" y="2590"/>
                  </a:lnTo>
                  <a:lnTo>
                    <a:pt x="461060" y="2590"/>
                  </a:lnTo>
                  <a:lnTo>
                    <a:pt x="461060" y="34302"/>
                  </a:lnTo>
                  <a:lnTo>
                    <a:pt x="486130" y="34302"/>
                  </a:lnTo>
                  <a:lnTo>
                    <a:pt x="486130" y="61277"/>
                  </a:lnTo>
                  <a:lnTo>
                    <a:pt x="457504" y="61277"/>
                  </a:lnTo>
                  <a:lnTo>
                    <a:pt x="457504" y="92748"/>
                  </a:lnTo>
                  <a:lnTo>
                    <a:pt x="526834" y="92748"/>
                  </a:lnTo>
                  <a:lnTo>
                    <a:pt x="526834" y="110490"/>
                  </a:lnTo>
                  <a:lnTo>
                    <a:pt x="447573" y="110490"/>
                  </a:lnTo>
                  <a:lnTo>
                    <a:pt x="447573" y="143611"/>
                  </a:lnTo>
                  <a:lnTo>
                    <a:pt x="648220" y="143611"/>
                  </a:lnTo>
                  <a:lnTo>
                    <a:pt x="648220" y="11049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01823" y="739216"/>
              <a:ext cx="183133" cy="221703"/>
            </a:xfrm>
            <a:prstGeom prst="rect">
              <a:avLst/>
            </a:prstGeom>
          </p:spPr>
        </p:pic>
      </p:grpSp>
      <p:pic>
        <p:nvPicPr>
          <p:cNvPr id="44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674316" y="1285554"/>
            <a:ext cx="197684" cy="209767"/>
          </a:xfrm>
          <a:prstGeom prst="rect">
            <a:avLst/>
          </a:prstGeom>
        </p:spPr>
      </p:pic>
      <p:grpSp>
        <p:nvGrpSpPr>
          <p:cNvPr id="45" name="object 39"/>
          <p:cNvGrpSpPr/>
          <p:nvPr/>
        </p:nvGrpSpPr>
        <p:grpSpPr>
          <a:xfrm>
            <a:off x="4906835" y="1282968"/>
            <a:ext cx="635893" cy="222119"/>
            <a:chOff x="2928202" y="739212"/>
            <a:chExt cx="636270" cy="222250"/>
          </a:xfrm>
        </p:grpSpPr>
        <p:sp>
          <p:nvSpPr>
            <p:cNvPr id="46" name="object 40"/>
            <p:cNvSpPr/>
            <p:nvPr/>
          </p:nvSpPr>
          <p:spPr>
            <a:xfrm>
              <a:off x="2928200" y="739215"/>
              <a:ext cx="419734" cy="222250"/>
            </a:xfrm>
            <a:custGeom>
              <a:avLst/>
              <a:gdLst/>
              <a:ahLst/>
              <a:cxnLst/>
              <a:rect l="l" t="t" r="r" b="b"/>
              <a:pathLst>
                <a:path w="419735" h="222250">
                  <a:moveTo>
                    <a:pt x="113106" y="3810"/>
                  </a:moveTo>
                  <a:lnTo>
                    <a:pt x="0" y="3810"/>
                  </a:lnTo>
                  <a:lnTo>
                    <a:pt x="0" y="38100"/>
                  </a:lnTo>
                  <a:lnTo>
                    <a:pt x="0" y="173990"/>
                  </a:lnTo>
                  <a:lnTo>
                    <a:pt x="0" y="207010"/>
                  </a:lnTo>
                  <a:lnTo>
                    <a:pt x="113106" y="207010"/>
                  </a:lnTo>
                  <a:lnTo>
                    <a:pt x="113106" y="173990"/>
                  </a:lnTo>
                  <a:lnTo>
                    <a:pt x="40703" y="173990"/>
                  </a:lnTo>
                  <a:lnTo>
                    <a:pt x="40703" y="38100"/>
                  </a:lnTo>
                  <a:lnTo>
                    <a:pt x="72415" y="38100"/>
                  </a:lnTo>
                  <a:lnTo>
                    <a:pt x="72415" y="173672"/>
                  </a:lnTo>
                  <a:lnTo>
                    <a:pt x="113106" y="173672"/>
                  </a:lnTo>
                  <a:lnTo>
                    <a:pt x="113106" y="38100"/>
                  </a:lnTo>
                  <a:lnTo>
                    <a:pt x="113106" y="3810"/>
                  </a:lnTo>
                  <a:close/>
                </a:path>
                <a:path w="419735" h="222250">
                  <a:moveTo>
                    <a:pt x="206565" y="85090"/>
                  </a:moveTo>
                  <a:lnTo>
                    <a:pt x="176047" y="85090"/>
                  </a:lnTo>
                  <a:lnTo>
                    <a:pt x="176047" y="0"/>
                  </a:lnTo>
                  <a:lnTo>
                    <a:pt x="134632" y="0"/>
                  </a:lnTo>
                  <a:lnTo>
                    <a:pt x="134632" y="85090"/>
                  </a:lnTo>
                  <a:lnTo>
                    <a:pt x="134632" y="119380"/>
                  </a:lnTo>
                  <a:lnTo>
                    <a:pt x="134632" y="222250"/>
                  </a:lnTo>
                  <a:lnTo>
                    <a:pt x="176047" y="222250"/>
                  </a:lnTo>
                  <a:lnTo>
                    <a:pt x="176047" y="119380"/>
                  </a:lnTo>
                  <a:lnTo>
                    <a:pt x="206565" y="119380"/>
                  </a:lnTo>
                  <a:lnTo>
                    <a:pt x="206565" y="85090"/>
                  </a:lnTo>
                  <a:close/>
                </a:path>
                <a:path w="419735" h="222250">
                  <a:moveTo>
                    <a:pt x="411530" y="118084"/>
                  </a:moveTo>
                  <a:lnTo>
                    <a:pt x="273824" y="118084"/>
                  </a:lnTo>
                  <a:lnTo>
                    <a:pt x="273824" y="93954"/>
                  </a:lnTo>
                  <a:lnTo>
                    <a:pt x="406565" y="93954"/>
                  </a:lnTo>
                  <a:lnTo>
                    <a:pt x="406565" y="60934"/>
                  </a:lnTo>
                  <a:lnTo>
                    <a:pt x="273824" y="60934"/>
                  </a:lnTo>
                  <a:lnTo>
                    <a:pt x="273824" y="38074"/>
                  </a:lnTo>
                  <a:lnTo>
                    <a:pt x="408927" y="38074"/>
                  </a:lnTo>
                  <a:lnTo>
                    <a:pt x="408927" y="3784"/>
                  </a:lnTo>
                  <a:lnTo>
                    <a:pt x="232422" y="3784"/>
                  </a:lnTo>
                  <a:lnTo>
                    <a:pt x="232422" y="38074"/>
                  </a:lnTo>
                  <a:lnTo>
                    <a:pt x="232422" y="60934"/>
                  </a:lnTo>
                  <a:lnTo>
                    <a:pt x="232422" y="93954"/>
                  </a:lnTo>
                  <a:lnTo>
                    <a:pt x="232422" y="118084"/>
                  </a:lnTo>
                  <a:lnTo>
                    <a:pt x="232422" y="151104"/>
                  </a:lnTo>
                  <a:lnTo>
                    <a:pt x="411530" y="151104"/>
                  </a:lnTo>
                  <a:lnTo>
                    <a:pt x="411530" y="118084"/>
                  </a:lnTo>
                  <a:close/>
                </a:path>
                <a:path w="419735" h="222250">
                  <a:moveTo>
                    <a:pt x="419569" y="178168"/>
                  </a:moveTo>
                  <a:lnTo>
                    <a:pt x="221767" y="178168"/>
                  </a:lnTo>
                  <a:lnTo>
                    <a:pt x="221767" y="212483"/>
                  </a:lnTo>
                  <a:lnTo>
                    <a:pt x="419569" y="212483"/>
                  </a:lnTo>
                  <a:lnTo>
                    <a:pt x="419569" y="178168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632" y="739216"/>
              <a:ext cx="181241" cy="221703"/>
            </a:xfrm>
            <a:prstGeom prst="rect">
              <a:avLst/>
            </a:prstGeom>
          </p:spPr>
        </p:pic>
      </p:grpSp>
      <p:pic>
        <p:nvPicPr>
          <p:cNvPr id="48" name="object 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86901" y="1282968"/>
            <a:ext cx="207623" cy="221572"/>
          </a:xfrm>
          <a:prstGeom prst="rect">
            <a:avLst/>
          </a:prstGeom>
        </p:spPr>
      </p:pic>
      <p:pic>
        <p:nvPicPr>
          <p:cNvPr id="49" name="object 4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877848" y="1282971"/>
            <a:ext cx="188710" cy="223691"/>
          </a:xfrm>
          <a:prstGeom prst="rect">
            <a:avLst/>
          </a:prstGeom>
        </p:spPr>
      </p:pic>
      <p:pic>
        <p:nvPicPr>
          <p:cNvPr id="50" name="object 4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13682" y="1282973"/>
            <a:ext cx="179712" cy="221572"/>
          </a:xfrm>
          <a:prstGeom prst="rect">
            <a:avLst/>
          </a:prstGeom>
        </p:spPr>
      </p:pic>
      <p:pic>
        <p:nvPicPr>
          <p:cNvPr id="51" name="object 4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339342" y="1282973"/>
            <a:ext cx="206442" cy="221572"/>
          </a:xfrm>
          <a:prstGeom prst="rect">
            <a:avLst/>
          </a:prstGeom>
        </p:spPr>
      </p:pic>
      <p:pic>
        <p:nvPicPr>
          <p:cNvPr id="73" name="object 20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752287" y="5656347"/>
            <a:ext cx="1540409" cy="417091"/>
          </a:xfrm>
          <a:prstGeom prst="rect">
            <a:avLst/>
          </a:prstGeom>
        </p:spPr>
      </p:pic>
      <p:pic>
        <p:nvPicPr>
          <p:cNvPr id="74" name="object 20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954581" y="3061384"/>
            <a:ext cx="1698901" cy="117317"/>
          </a:xfrm>
          <a:prstGeom prst="rect">
            <a:avLst/>
          </a:prstGeom>
        </p:spPr>
      </p:pic>
      <p:sp>
        <p:nvSpPr>
          <p:cNvPr id="75" name="object 208"/>
          <p:cNvSpPr/>
          <p:nvPr/>
        </p:nvSpPr>
        <p:spPr>
          <a:xfrm>
            <a:off x="7958404" y="2866666"/>
            <a:ext cx="574969" cy="121213"/>
          </a:xfrm>
          <a:custGeom>
            <a:avLst/>
            <a:gdLst/>
            <a:ahLst/>
            <a:cxnLst/>
            <a:rect l="l" t="t" r="r" b="b"/>
            <a:pathLst>
              <a:path w="575310" h="121285">
                <a:moveTo>
                  <a:pt x="89331" y="2070"/>
                </a:moveTo>
                <a:lnTo>
                  <a:pt x="65112" y="2070"/>
                </a:lnTo>
                <a:lnTo>
                  <a:pt x="65112" y="74574"/>
                </a:lnTo>
                <a:lnTo>
                  <a:pt x="63881" y="85991"/>
                </a:lnTo>
                <a:lnTo>
                  <a:pt x="60134" y="94107"/>
                </a:lnTo>
                <a:lnTo>
                  <a:pt x="53784" y="98945"/>
                </a:lnTo>
                <a:lnTo>
                  <a:pt x="44742" y="100558"/>
                </a:lnTo>
                <a:lnTo>
                  <a:pt x="35636" y="98945"/>
                </a:lnTo>
                <a:lnTo>
                  <a:pt x="29286" y="94107"/>
                </a:lnTo>
                <a:lnTo>
                  <a:pt x="25565" y="85991"/>
                </a:lnTo>
                <a:lnTo>
                  <a:pt x="24358" y="74574"/>
                </a:lnTo>
                <a:lnTo>
                  <a:pt x="24358" y="2070"/>
                </a:lnTo>
                <a:lnTo>
                  <a:pt x="0" y="2070"/>
                </a:lnTo>
                <a:lnTo>
                  <a:pt x="0" y="75603"/>
                </a:lnTo>
                <a:lnTo>
                  <a:pt x="2730" y="94272"/>
                </a:lnTo>
                <a:lnTo>
                  <a:pt x="11023" y="108572"/>
                </a:lnTo>
                <a:lnTo>
                  <a:pt x="24980" y="117716"/>
                </a:lnTo>
                <a:lnTo>
                  <a:pt x="44742" y="120942"/>
                </a:lnTo>
                <a:lnTo>
                  <a:pt x="64414" y="117716"/>
                </a:lnTo>
                <a:lnTo>
                  <a:pt x="78333" y="108572"/>
                </a:lnTo>
                <a:lnTo>
                  <a:pt x="86601" y="94272"/>
                </a:lnTo>
                <a:lnTo>
                  <a:pt x="89331" y="75603"/>
                </a:lnTo>
                <a:lnTo>
                  <a:pt x="89331" y="2070"/>
                </a:lnTo>
                <a:close/>
              </a:path>
              <a:path w="575310" h="121285">
                <a:moveTo>
                  <a:pt x="191947" y="2070"/>
                </a:moveTo>
                <a:lnTo>
                  <a:pt x="167589" y="2070"/>
                </a:lnTo>
                <a:lnTo>
                  <a:pt x="167589" y="77076"/>
                </a:lnTo>
                <a:lnTo>
                  <a:pt x="130517" y="2070"/>
                </a:lnTo>
                <a:lnTo>
                  <a:pt x="106006" y="2070"/>
                </a:lnTo>
                <a:lnTo>
                  <a:pt x="106006" y="118884"/>
                </a:lnTo>
                <a:lnTo>
                  <a:pt x="130225" y="118884"/>
                </a:lnTo>
                <a:lnTo>
                  <a:pt x="130225" y="44005"/>
                </a:lnTo>
                <a:lnTo>
                  <a:pt x="167284" y="118884"/>
                </a:lnTo>
                <a:lnTo>
                  <a:pt x="191947" y="118884"/>
                </a:lnTo>
                <a:lnTo>
                  <a:pt x="191947" y="2070"/>
                </a:lnTo>
                <a:close/>
              </a:path>
              <a:path w="575310" h="121285">
                <a:moveTo>
                  <a:pt x="288785" y="2070"/>
                </a:moveTo>
                <a:lnTo>
                  <a:pt x="202552" y="2070"/>
                </a:lnTo>
                <a:lnTo>
                  <a:pt x="202552" y="22390"/>
                </a:lnTo>
                <a:lnTo>
                  <a:pt x="233413" y="22390"/>
                </a:lnTo>
                <a:lnTo>
                  <a:pt x="233413" y="118910"/>
                </a:lnTo>
                <a:lnTo>
                  <a:pt x="257771" y="118910"/>
                </a:lnTo>
                <a:lnTo>
                  <a:pt x="257771" y="22390"/>
                </a:lnTo>
                <a:lnTo>
                  <a:pt x="288785" y="22390"/>
                </a:lnTo>
                <a:lnTo>
                  <a:pt x="288785" y="2070"/>
                </a:lnTo>
                <a:close/>
              </a:path>
              <a:path w="575310" h="121285">
                <a:moveTo>
                  <a:pt x="385203" y="118872"/>
                </a:moveTo>
                <a:lnTo>
                  <a:pt x="378028" y="96431"/>
                </a:lnTo>
                <a:lnTo>
                  <a:pt x="371690" y="76644"/>
                </a:lnTo>
                <a:lnTo>
                  <a:pt x="355815" y="27025"/>
                </a:lnTo>
                <a:lnTo>
                  <a:pt x="348437" y="3949"/>
                </a:lnTo>
                <a:lnTo>
                  <a:pt x="348437" y="76644"/>
                </a:lnTo>
                <a:lnTo>
                  <a:pt x="320230" y="76644"/>
                </a:lnTo>
                <a:lnTo>
                  <a:pt x="334403" y="27025"/>
                </a:lnTo>
                <a:lnTo>
                  <a:pt x="348437" y="76644"/>
                </a:lnTo>
                <a:lnTo>
                  <a:pt x="348437" y="3949"/>
                </a:lnTo>
                <a:lnTo>
                  <a:pt x="347840" y="2070"/>
                </a:lnTo>
                <a:lnTo>
                  <a:pt x="320967" y="2070"/>
                </a:lnTo>
                <a:lnTo>
                  <a:pt x="283603" y="118872"/>
                </a:lnTo>
                <a:lnTo>
                  <a:pt x="308419" y="118872"/>
                </a:lnTo>
                <a:lnTo>
                  <a:pt x="314769" y="96431"/>
                </a:lnTo>
                <a:lnTo>
                  <a:pt x="354050" y="96431"/>
                </a:lnTo>
                <a:lnTo>
                  <a:pt x="360400" y="118872"/>
                </a:lnTo>
                <a:lnTo>
                  <a:pt x="385203" y="118872"/>
                </a:lnTo>
                <a:close/>
              </a:path>
              <a:path w="575310" h="121285">
                <a:moveTo>
                  <a:pt x="483374" y="41948"/>
                </a:moveTo>
                <a:lnTo>
                  <a:pt x="479501" y="24549"/>
                </a:lnTo>
                <a:lnTo>
                  <a:pt x="470344" y="11341"/>
                </a:lnTo>
                <a:lnTo>
                  <a:pt x="456247" y="2946"/>
                </a:lnTo>
                <a:lnTo>
                  <a:pt x="437591" y="0"/>
                </a:lnTo>
                <a:lnTo>
                  <a:pt x="425831" y="1054"/>
                </a:lnTo>
                <a:lnTo>
                  <a:pt x="396290" y="25196"/>
                </a:lnTo>
                <a:lnTo>
                  <a:pt x="390486" y="60401"/>
                </a:lnTo>
                <a:lnTo>
                  <a:pt x="391020" y="73126"/>
                </a:lnTo>
                <a:lnTo>
                  <a:pt x="408089" y="111848"/>
                </a:lnTo>
                <a:lnTo>
                  <a:pt x="437591" y="120942"/>
                </a:lnTo>
                <a:lnTo>
                  <a:pt x="456247" y="118008"/>
                </a:lnTo>
                <a:lnTo>
                  <a:pt x="470344" y="109613"/>
                </a:lnTo>
                <a:lnTo>
                  <a:pt x="479501" y="96393"/>
                </a:lnTo>
                <a:lnTo>
                  <a:pt x="483374" y="79006"/>
                </a:lnTo>
                <a:lnTo>
                  <a:pt x="459155" y="79006"/>
                </a:lnTo>
                <a:lnTo>
                  <a:pt x="457288" y="88049"/>
                </a:lnTo>
                <a:lnTo>
                  <a:pt x="453034" y="94818"/>
                </a:lnTo>
                <a:lnTo>
                  <a:pt x="446455" y="99085"/>
                </a:lnTo>
                <a:lnTo>
                  <a:pt x="437591" y="100558"/>
                </a:lnTo>
                <a:lnTo>
                  <a:pt x="429920" y="100558"/>
                </a:lnTo>
                <a:lnTo>
                  <a:pt x="414858" y="60401"/>
                </a:lnTo>
                <a:lnTo>
                  <a:pt x="415201" y="49047"/>
                </a:lnTo>
                <a:lnTo>
                  <a:pt x="429920" y="20370"/>
                </a:lnTo>
                <a:lnTo>
                  <a:pt x="437591" y="20370"/>
                </a:lnTo>
                <a:lnTo>
                  <a:pt x="446455" y="21856"/>
                </a:lnTo>
                <a:lnTo>
                  <a:pt x="453034" y="26111"/>
                </a:lnTo>
                <a:lnTo>
                  <a:pt x="457288" y="32905"/>
                </a:lnTo>
                <a:lnTo>
                  <a:pt x="459155" y="41948"/>
                </a:lnTo>
                <a:lnTo>
                  <a:pt x="483374" y="41948"/>
                </a:lnTo>
                <a:close/>
              </a:path>
              <a:path w="575310" h="121285">
                <a:moveTo>
                  <a:pt x="575056" y="2070"/>
                </a:moveTo>
                <a:lnTo>
                  <a:pt x="488823" y="2070"/>
                </a:lnTo>
                <a:lnTo>
                  <a:pt x="488823" y="22390"/>
                </a:lnTo>
                <a:lnTo>
                  <a:pt x="519684" y="22390"/>
                </a:lnTo>
                <a:lnTo>
                  <a:pt x="519684" y="118910"/>
                </a:lnTo>
                <a:lnTo>
                  <a:pt x="544042" y="118910"/>
                </a:lnTo>
                <a:lnTo>
                  <a:pt x="544042" y="22390"/>
                </a:lnTo>
                <a:lnTo>
                  <a:pt x="575056" y="22390"/>
                </a:lnTo>
                <a:lnTo>
                  <a:pt x="575056" y="207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" name="object 20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954951" y="4064474"/>
            <a:ext cx="1350561" cy="118056"/>
          </a:xfrm>
          <a:prstGeom prst="rect">
            <a:avLst/>
          </a:prstGeom>
        </p:spPr>
      </p:pic>
      <p:sp>
        <p:nvSpPr>
          <p:cNvPr id="77" name="object 210"/>
          <p:cNvSpPr/>
          <p:nvPr/>
        </p:nvSpPr>
        <p:spPr>
          <a:xfrm>
            <a:off x="7951168" y="3858378"/>
            <a:ext cx="553392" cy="121213"/>
          </a:xfrm>
          <a:custGeom>
            <a:avLst/>
            <a:gdLst/>
            <a:ahLst/>
            <a:cxnLst/>
            <a:rect l="l" t="t" r="r" b="b"/>
            <a:pathLst>
              <a:path w="553720" h="121285">
                <a:moveTo>
                  <a:pt x="84455" y="85344"/>
                </a:moveTo>
                <a:lnTo>
                  <a:pt x="53009" y="50342"/>
                </a:lnTo>
                <a:lnTo>
                  <a:pt x="29235" y="45478"/>
                </a:lnTo>
                <a:lnTo>
                  <a:pt x="24218" y="41338"/>
                </a:lnTo>
                <a:lnTo>
                  <a:pt x="24218" y="25247"/>
                </a:lnTo>
                <a:lnTo>
                  <a:pt x="29679" y="19786"/>
                </a:lnTo>
                <a:lnTo>
                  <a:pt x="50203" y="19786"/>
                </a:lnTo>
                <a:lnTo>
                  <a:pt x="55816" y="25247"/>
                </a:lnTo>
                <a:lnTo>
                  <a:pt x="55816" y="34988"/>
                </a:lnTo>
                <a:lnTo>
                  <a:pt x="80035" y="34988"/>
                </a:lnTo>
                <a:lnTo>
                  <a:pt x="80035" y="33223"/>
                </a:lnTo>
                <a:lnTo>
                  <a:pt x="77431" y="20497"/>
                </a:lnTo>
                <a:lnTo>
                  <a:pt x="69761" y="9918"/>
                </a:lnTo>
                <a:lnTo>
                  <a:pt x="57226" y="2679"/>
                </a:lnTo>
                <a:lnTo>
                  <a:pt x="40005" y="0"/>
                </a:lnTo>
                <a:lnTo>
                  <a:pt x="22796" y="2667"/>
                </a:lnTo>
                <a:lnTo>
                  <a:pt x="10261" y="9931"/>
                </a:lnTo>
                <a:lnTo>
                  <a:pt x="2590" y="20688"/>
                </a:lnTo>
                <a:lnTo>
                  <a:pt x="0" y="33820"/>
                </a:lnTo>
                <a:lnTo>
                  <a:pt x="2171" y="46888"/>
                </a:lnTo>
                <a:lnTo>
                  <a:pt x="8432" y="56794"/>
                </a:lnTo>
                <a:lnTo>
                  <a:pt x="18364" y="63741"/>
                </a:lnTo>
                <a:lnTo>
                  <a:pt x="31597" y="67919"/>
                </a:lnTo>
                <a:lnTo>
                  <a:pt x="55079" y="72644"/>
                </a:lnTo>
                <a:lnTo>
                  <a:pt x="60096" y="78117"/>
                </a:lnTo>
                <a:lnTo>
                  <a:pt x="60096" y="95097"/>
                </a:lnTo>
                <a:lnTo>
                  <a:pt x="53454" y="101295"/>
                </a:lnTo>
                <a:lnTo>
                  <a:pt x="31153" y="101295"/>
                </a:lnTo>
                <a:lnTo>
                  <a:pt x="24511" y="95097"/>
                </a:lnTo>
                <a:lnTo>
                  <a:pt x="24511" y="83578"/>
                </a:lnTo>
                <a:lnTo>
                  <a:pt x="292" y="83578"/>
                </a:lnTo>
                <a:lnTo>
                  <a:pt x="292" y="85788"/>
                </a:lnTo>
                <a:lnTo>
                  <a:pt x="3124" y="99949"/>
                </a:lnTo>
                <a:lnTo>
                  <a:pt x="11366" y="111061"/>
                </a:lnTo>
                <a:lnTo>
                  <a:pt x="24587" y="118325"/>
                </a:lnTo>
                <a:lnTo>
                  <a:pt x="42379" y="120929"/>
                </a:lnTo>
                <a:lnTo>
                  <a:pt x="60286" y="118275"/>
                </a:lnTo>
                <a:lnTo>
                  <a:pt x="73494" y="110896"/>
                </a:lnTo>
                <a:lnTo>
                  <a:pt x="81661" y="99631"/>
                </a:lnTo>
                <a:lnTo>
                  <a:pt x="84455" y="85344"/>
                </a:lnTo>
                <a:close/>
              </a:path>
              <a:path w="553720" h="121285">
                <a:moveTo>
                  <a:pt x="190461" y="118872"/>
                </a:moveTo>
                <a:lnTo>
                  <a:pt x="183286" y="96431"/>
                </a:lnTo>
                <a:lnTo>
                  <a:pt x="176949" y="76644"/>
                </a:lnTo>
                <a:lnTo>
                  <a:pt x="161086" y="27025"/>
                </a:lnTo>
                <a:lnTo>
                  <a:pt x="153695" y="3937"/>
                </a:lnTo>
                <a:lnTo>
                  <a:pt x="153695" y="76644"/>
                </a:lnTo>
                <a:lnTo>
                  <a:pt x="125488" y="76644"/>
                </a:lnTo>
                <a:lnTo>
                  <a:pt x="139661" y="27025"/>
                </a:lnTo>
                <a:lnTo>
                  <a:pt x="153695" y="76644"/>
                </a:lnTo>
                <a:lnTo>
                  <a:pt x="153695" y="3937"/>
                </a:lnTo>
                <a:lnTo>
                  <a:pt x="153098" y="2070"/>
                </a:lnTo>
                <a:lnTo>
                  <a:pt x="126225" y="2070"/>
                </a:lnTo>
                <a:lnTo>
                  <a:pt x="88874" y="118872"/>
                </a:lnTo>
                <a:lnTo>
                  <a:pt x="113677" y="118872"/>
                </a:lnTo>
                <a:lnTo>
                  <a:pt x="120027" y="96431"/>
                </a:lnTo>
                <a:lnTo>
                  <a:pt x="159308" y="96431"/>
                </a:lnTo>
                <a:lnTo>
                  <a:pt x="165658" y="118872"/>
                </a:lnTo>
                <a:lnTo>
                  <a:pt x="190461" y="118872"/>
                </a:lnTo>
                <a:close/>
              </a:path>
              <a:path w="553720" h="121285">
                <a:moveTo>
                  <a:pt x="272097" y="2070"/>
                </a:moveTo>
                <a:lnTo>
                  <a:pt x="200482" y="2070"/>
                </a:lnTo>
                <a:lnTo>
                  <a:pt x="200482" y="118872"/>
                </a:lnTo>
                <a:lnTo>
                  <a:pt x="224701" y="118872"/>
                </a:lnTo>
                <a:lnTo>
                  <a:pt x="224701" y="70726"/>
                </a:lnTo>
                <a:lnTo>
                  <a:pt x="266928" y="70726"/>
                </a:lnTo>
                <a:lnTo>
                  <a:pt x="266928" y="50495"/>
                </a:lnTo>
                <a:lnTo>
                  <a:pt x="224701" y="50495"/>
                </a:lnTo>
                <a:lnTo>
                  <a:pt x="224701" y="22301"/>
                </a:lnTo>
                <a:lnTo>
                  <a:pt x="272097" y="22301"/>
                </a:lnTo>
                <a:lnTo>
                  <a:pt x="272097" y="2070"/>
                </a:lnTo>
                <a:close/>
              </a:path>
              <a:path w="553720" h="121285">
                <a:moveTo>
                  <a:pt x="357720" y="98640"/>
                </a:moveTo>
                <a:lnTo>
                  <a:pt x="308698" y="98640"/>
                </a:lnTo>
                <a:lnTo>
                  <a:pt x="308698" y="69100"/>
                </a:lnTo>
                <a:lnTo>
                  <a:pt x="350926" y="69100"/>
                </a:lnTo>
                <a:lnTo>
                  <a:pt x="350926" y="48882"/>
                </a:lnTo>
                <a:lnTo>
                  <a:pt x="308698" y="48882"/>
                </a:lnTo>
                <a:lnTo>
                  <a:pt x="308698" y="22301"/>
                </a:lnTo>
                <a:lnTo>
                  <a:pt x="356984" y="22301"/>
                </a:lnTo>
                <a:lnTo>
                  <a:pt x="356984" y="2070"/>
                </a:lnTo>
                <a:lnTo>
                  <a:pt x="284480" y="2070"/>
                </a:lnTo>
                <a:lnTo>
                  <a:pt x="284480" y="118872"/>
                </a:lnTo>
                <a:lnTo>
                  <a:pt x="357720" y="118872"/>
                </a:lnTo>
                <a:lnTo>
                  <a:pt x="357720" y="98640"/>
                </a:lnTo>
                <a:close/>
              </a:path>
              <a:path w="553720" h="121285">
                <a:moveTo>
                  <a:pt x="451472" y="2070"/>
                </a:moveTo>
                <a:lnTo>
                  <a:pt x="365239" y="2070"/>
                </a:lnTo>
                <a:lnTo>
                  <a:pt x="365239" y="22390"/>
                </a:lnTo>
                <a:lnTo>
                  <a:pt x="396100" y="22390"/>
                </a:lnTo>
                <a:lnTo>
                  <a:pt x="396100" y="118910"/>
                </a:lnTo>
                <a:lnTo>
                  <a:pt x="420458" y="118910"/>
                </a:lnTo>
                <a:lnTo>
                  <a:pt x="420458" y="22390"/>
                </a:lnTo>
                <a:lnTo>
                  <a:pt x="451472" y="22390"/>
                </a:lnTo>
                <a:lnTo>
                  <a:pt x="451472" y="2070"/>
                </a:lnTo>
                <a:close/>
              </a:path>
              <a:path w="553720" h="121285">
                <a:moveTo>
                  <a:pt x="553491" y="2070"/>
                </a:moveTo>
                <a:lnTo>
                  <a:pt x="528243" y="2070"/>
                </a:lnTo>
                <a:lnTo>
                  <a:pt x="504317" y="51981"/>
                </a:lnTo>
                <a:lnTo>
                  <a:pt x="480542" y="2070"/>
                </a:lnTo>
                <a:lnTo>
                  <a:pt x="455295" y="2070"/>
                </a:lnTo>
                <a:lnTo>
                  <a:pt x="492213" y="72796"/>
                </a:lnTo>
                <a:lnTo>
                  <a:pt x="492213" y="118872"/>
                </a:lnTo>
                <a:lnTo>
                  <a:pt x="516432" y="118872"/>
                </a:lnTo>
                <a:lnTo>
                  <a:pt x="516432" y="72796"/>
                </a:lnTo>
                <a:lnTo>
                  <a:pt x="553491" y="207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211"/>
          <p:cNvGrpSpPr/>
          <p:nvPr/>
        </p:nvGrpSpPr>
        <p:grpSpPr>
          <a:xfrm>
            <a:off x="7955446" y="5174295"/>
            <a:ext cx="688567" cy="113597"/>
            <a:chOff x="5452224" y="4900422"/>
            <a:chExt cx="688975" cy="113664"/>
          </a:xfrm>
        </p:grpSpPr>
        <p:pic>
          <p:nvPicPr>
            <p:cNvPr id="79" name="object 21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52224" y="4900422"/>
              <a:ext cx="95250" cy="113461"/>
            </a:xfrm>
            <a:prstGeom prst="rect">
              <a:avLst/>
            </a:prstGeom>
          </p:spPr>
        </p:pic>
        <p:pic>
          <p:nvPicPr>
            <p:cNvPr id="80" name="object 21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73283" y="4901156"/>
              <a:ext cx="89090" cy="111607"/>
            </a:xfrm>
            <a:prstGeom prst="rect">
              <a:avLst/>
            </a:prstGeom>
          </p:spPr>
        </p:pic>
        <p:pic>
          <p:nvPicPr>
            <p:cNvPr id="81" name="object 21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90653" y="4901158"/>
              <a:ext cx="91554" cy="111607"/>
            </a:xfrm>
            <a:prstGeom prst="rect">
              <a:avLst/>
            </a:prstGeom>
          </p:spPr>
        </p:pic>
        <p:pic>
          <p:nvPicPr>
            <p:cNvPr id="82" name="object 21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08154" y="4901158"/>
              <a:ext cx="90436" cy="111607"/>
            </a:xfrm>
            <a:prstGeom prst="rect">
              <a:avLst/>
            </a:prstGeom>
          </p:spPr>
        </p:pic>
        <p:pic>
          <p:nvPicPr>
            <p:cNvPr id="83" name="object 21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927610" y="4901153"/>
              <a:ext cx="89090" cy="111607"/>
            </a:xfrm>
            <a:prstGeom prst="rect">
              <a:avLst/>
            </a:prstGeom>
          </p:spPr>
        </p:pic>
        <p:sp>
          <p:nvSpPr>
            <p:cNvPr id="84" name="object 217"/>
            <p:cNvSpPr/>
            <p:nvPr/>
          </p:nvSpPr>
          <p:spPr>
            <a:xfrm>
              <a:off x="6041898" y="4903520"/>
              <a:ext cx="99060" cy="104139"/>
            </a:xfrm>
            <a:custGeom>
              <a:avLst/>
              <a:gdLst/>
              <a:ahLst/>
              <a:cxnLst/>
              <a:rect l="l" t="t" r="r" b="b"/>
              <a:pathLst>
                <a:path w="99060" h="104139">
                  <a:moveTo>
                    <a:pt x="99060" y="92710"/>
                  </a:moveTo>
                  <a:lnTo>
                    <a:pt x="56489" y="92710"/>
                  </a:lnTo>
                  <a:lnTo>
                    <a:pt x="56489" y="60960"/>
                  </a:lnTo>
                  <a:lnTo>
                    <a:pt x="94132" y="60960"/>
                  </a:lnTo>
                  <a:lnTo>
                    <a:pt x="94132" y="49530"/>
                  </a:lnTo>
                  <a:lnTo>
                    <a:pt x="19202" y="49530"/>
                  </a:lnTo>
                  <a:lnTo>
                    <a:pt x="19202" y="11430"/>
                  </a:lnTo>
                  <a:lnTo>
                    <a:pt x="93281" y="11430"/>
                  </a:lnTo>
                  <a:lnTo>
                    <a:pt x="93281" y="0"/>
                  </a:lnTo>
                  <a:lnTo>
                    <a:pt x="5791" y="0"/>
                  </a:lnTo>
                  <a:lnTo>
                    <a:pt x="5791" y="11430"/>
                  </a:lnTo>
                  <a:lnTo>
                    <a:pt x="5791" y="49530"/>
                  </a:lnTo>
                  <a:lnTo>
                    <a:pt x="5791" y="60960"/>
                  </a:lnTo>
                  <a:lnTo>
                    <a:pt x="43192" y="60960"/>
                  </a:lnTo>
                  <a:lnTo>
                    <a:pt x="43192" y="92710"/>
                  </a:lnTo>
                  <a:lnTo>
                    <a:pt x="0" y="92710"/>
                  </a:lnTo>
                  <a:lnTo>
                    <a:pt x="0" y="104140"/>
                  </a:lnTo>
                  <a:lnTo>
                    <a:pt x="99060" y="104140"/>
                  </a:lnTo>
                  <a:lnTo>
                    <a:pt x="99060" y="927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218"/>
          <p:cNvGrpSpPr/>
          <p:nvPr/>
        </p:nvGrpSpPr>
        <p:grpSpPr>
          <a:xfrm>
            <a:off x="8698967" y="5171828"/>
            <a:ext cx="448679" cy="115501"/>
            <a:chOff x="6196185" y="4897953"/>
            <a:chExt cx="448945" cy="115570"/>
          </a:xfrm>
        </p:grpSpPr>
        <p:pic>
          <p:nvPicPr>
            <p:cNvPr id="86" name="object 21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96185" y="4901153"/>
              <a:ext cx="94741" cy="112102"/>
            </a:xfrm>
            <a:prstGeom prst="rect">
              <a:avLst/>
            </a:prstGeom>
          </p:spPr>
        </p:pic>
        <p:pic>
          <p:nvPicPr>
            <p:cNvPr id="87" name="object 22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17728" y="4901156"/>
              <a:ext cx="89090" cy="111607"/>
            </a:xfrm>
            <a:prstGeom prst="rect">
              <a:avLst/>
            </a:prstGeom>
          </p:spPr>
        </p:pic>
        <p:pic>
          <p:nvPicPr>
            <p:cNvPr id="88" name="object 22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30425" y="4897953"/>
              <a:ext cx="214341" cy="114813"/>
            </a:xfrm>
            <a:prstGeom prst="rect">
              <a:avLst/>
            </a:prstGeom>
          </p:spPr>
        </p:pic>
      </p:grpSp>
      <p:pic>
        <p:nvPicPr>
          <p:cNvPr id="89" name="object 22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207014" y="5171095"/>
            <a:ext cx="453355" cy="118672"/>
          </a:xfrm>
          <a:prstGeom prst="rect">
            <a:avLst/>
          </a:prstGeom>
        </p:spPr>
      </p:pic>
      <p:sp>
        <p:nvSpPr>
          <p:cNvPr id="90" name="object 223"/>
          <p:cNvSpPr/>
          <p:nvPr/>
        </p:nvSpPr>
        <p:spPr>
          <a:xfrm>
            <a:off x="7951309" y="4964997"/>
            <a:ext cx="1022378" cy="121213"/>
          </a:xfrm>
          <a:custGeom>
            <a:avLst/>
            <a:gdLst/>
            <a:ahLst/>
            <a:cxnLst/>
            <a:rect l="l" t="t" r="r" b="b"/>
            <a:pathLst>
              <a:path w="1022985" h="121285">
                <a:moveTo>
                  <a:pt x="92887" y="41948"/>
                </a:moveTo>
                <a:lnTo>
                  <a:pt x="89014" y="24549"/>
                </a:lnTo>
                <a:lnTo>
                  <a:pt x="79844" y="11341"/>
                </a:lnTo>
                <a:lnTo>
                  <a:pt x="65760" y="2946"/>
                </a:lnTo>
                <a:lnTo>
                  <a:pt x="47104" y="0"/>
                </a:lnTo>
                <a:lnTo>
                  <a:pt x="35331" y="1066"/>
                </a:lnTo>
                <a:lnTo>
                  <a:pt x="5791" y="25196"/>
                </a:lnTo>
                <a:lnTo>
                  <a:pt x="0" y="60401"/>
                </a:lnTo>
                <a:lnTo>
                  <a:pt x="520" y="73126"/>
                </a:lnTo>
                <a:lnTo>
                  <a:pt x="17602" y="111848"/>
                </a:lnTo>
                <a:lnTo>
                  <a:pt x="47104" y="120929"/>
                </a:lnTo>
                <a:lnTo>
                  <a:pt x="65760" y="117995"/>
                </a:lnTo>
                <a:lnTo>
                  <a:pt x="79844" y="109601"/>
                </a:lnTo>
                <a:lnTo>
                  <a:pt x="89014" y="96405"/>
                </a:lnTo>
                <a:lnTo>
                  <a:pt x="92887" y="79006"/>
                </a:lnTo>
                <a:lnTo>
                  <a:pt x="68668" y="79006"/>
                </a:lnTo>
                <a:lnTo>
                  <a:pt x="66789" y="88049"/>
                </a:lnTo>
                <a:lnTo>
                  <a:pt x="62534" y="94830"/>
                </a:lnTo>
                <a:lnTo>
                  <a:pt x="55956" y="99085"/>
                </a:lnTo>
                <a:lnTo>
                  <a:pt x="47104" y="100558"/>
                </a:lnTo>
                <a:lnTo>
                  <a:pt x="39433" y="100558"/>
                </a:lnTo>
                <a:lnTo>
                  <a:pt x="24371" y="60401"/>
                </a:lnTo>
                <a:lnTo>
                  <a:pt x="24714" y="49047"/>
                </a:lnTo>
                <a:lnTo>
                  <a:pt x="39433" y="20370"/>
                </a:lnTo>
                <a:lnTo>
                  <a:pt x="47104" y="20370"/>
                </a:lnTo>
                <a:lnTo>
                  <a:pt x="55956" y="21856"/>
                </a:lnTo>
                <a:lnTo>
                  <a:pt x="62534" y="26123"/>
                </a:lnTo>
                <a:lnTo>
                  <a:pt x="66789" y="32905"/>
                </a:lnTo>
                <a:lnTo>
                  <a:pt x="68668" y="41948"/>
                </a:lnTo>
                <a:lnTo>
                  <a:pt x="92887" y="41948"/>
                </a:lnTo>
                <a:close/>
              </a:path>
              <a:path w="1022985" h="121285">
                <a:moveTo>
                  <a:pt x="198882" y="60401"/>
                </a:moveTo>
                <a:lnTo>
                  <a:pt x="198374" y="47764"/>
                </a:lnTo>
                <a:lnTo>
                  <a:pt x="196608" y="35941"/>
                </a:lnTo>
                <a:lnTo>
                  <a:pt x="193217" y="25196"/>
                </a:lnTo>
                <a:lnTo>
                  <a:pt x="190436" y="20370"/>
                </a:lnTo>
                <a:lnTo>
                  <a:pt x="187807" y="15798"/>
                </a:lnTo>
                <a:lnTo>
                  <a:pt x="181419" y="9105"/>
                </a:lnTo>
                <a:lnTo>
                  <a:pt x="174510" y="4826"/>
                </a:lnTo>
                <a:lnTo>
                  <a:pt x="174510" y="60401"/>
                </a:lnTo>
                <a:lnTo>
                  <a:pt x="174193" y="71843"/>
                </a:lnTo>
                <a:lnTo>
                  <a:pt x="159600" y="100558"/>
                </a:lnTo>
                <a:lnTo>
                  <a:pt x="144246" y="100558"/>
                </a:lnTo>
                <a:lnTo>
                  <a:pt x="129184" y="60401"/>
                </a:lnTo>
                <a:lnTo>
                  <a:pt x="129527" y="49047"/>
                </a:lnTo>
                <a:lnTo>
                  <a:pt x="144246" y="20370"/>
                </a:lnTo>
                <a:lnTo>
                  <a:pt x="159600" y="20370"/>
                </a:lnTo>
                <a:lnTo>
                  <a:pt x="174510" y="60401"/>
                </a:lnTo>
                <a:lnTo>
                  <a:pt x="174510" y="4826"/>
                </a:lnTo>
                <a:lnTo>
                  <a:pt x="173418" y="4140"/>
                </a:lnTo>
                <a:lnTo>
                  <a:pt x="163639" y="1066"/>
                </a:lnTo>
                <a:lnTo>
                  <a:pt x="151917" y="0"/>
                </a:lnTo>
                <a:lnTo>
                  <a:pt x="140144" y="1066"/>
                </a:lnTo>
                <a:lnTo>
                  <a:pt x="110617" y="25196"/>
                </a:lnTo>
                <a:lnTo>
                  <a:pt x="104813" y="60401"/>
                </a:lnTo>
                <a:lnTo>
                  <a:pt x="105346" y="73126"/>
                </a:lnTo>
                <a:lnTo>
                  <a:pt x="122415" y="111848"/>
                </a:lnTo>
                <a:lnTo>
                  <a:pt x="151917" y="120929"/>
                </a:lnTo>
                <a:lnTo>
                  <a:pt x="163639" y="119875"/>
                </a:lnTo>
                <a:lnTo>
                  <a:pt x="193217" y="95745"/>
                </a:lnTo>
                <a:lnTo>
                  <a:pt x="198374" y="73126"/>
                </a:lnTo>
                <a:lnTo>
                  <a:pt x="198882" y="60401"/>
                </a:lnTo>
                <a:close/>
              </a:path>
              <a:path w="1022985" h="121285">
                <a:moveTo>
                  <a:pt x="299707" y="2070"/>
                </a:moveTo>
                <a:lnTo>
                  <a:pt x="275348" y="2070"/>
                </a:lnTo>
                <a:lnTo>
                  <a:pt x="275348" y="77076"/>
                </a:lnTo>
                <a:lnTo>
                  <a:pt x="238277" y="2070"/>
                </a:lnTo>
                <a:lnTo>
                  <a:pt x="213766" y="2070"/>
                </a:lnTo>
                <a:lnTo>
                  <a:pt x="213766" y="118884"/>
                </a:lnTo>
                <a:lnTo>
                  <a:pt x="237985" y="118884"/>
                </a:lnTo>
                <a:lnTo>
                  <a:pt x="237985" y="44005"/>
                </a:lnTo>
                <a:lnTo>
                  <a:pt x="275043" y="118884"/>
                </a:lnTo>
                <a:lnTo>
                  <a:pt x="299707" y="118884"/>
                </a:lnTo>
                <a:lnTo>
                  <a:pt x="299707" y="2070"/>
                </a:lnTo>
                <a:close/>
              </a:path>
              <a:path w="1022985" h="121285">
                <a:moveTo>
                  <a:pt x="411175" y="2070"/>
                </a:moveTo>
                <a:lnTo>
                  <a:pt x="386372" y="2070"/>
                </a:lnTo>
                <a:lnTo>
                  <a:pt x="360375" y="92875"/>
                </a:lnTo>
                <a:lnTo>
                  <a:pt x="334391" y="2070"/>
                </a:lnTo>
                <a:lnTo>
                  <a:pt x="309575" y="2070"/>
                </a:lnTo>
                <a:lnTo>
                  <a:pt x="346938" y="118872"/>
                </a:lnTo>
                <a:lnTo>
                  <a:pt x="373811" y="118872"/>
                </a:lnTo>
                <a:lnTo>
                  <a:pt x="411175" y="2070"/>
                </a:lnTo>
                <a:close/>
              </a:path>
              <a:path w="1022985" h="121285">
                <a:moveTo>
                  <a:pt x="494436" y="98640"/>
                </a:moveTo>
                <a:lnTo>
                  <a:pt x="445414" y="98640"/>
                </a:lnTo>
                <a:lnTo>
                  <a:pt x="445414" y="69100"/>
                </a:lnTo>
                <a:lnTo>
                  <a:pt x="487641" y="69100"/>
                </a:lnTo>
                <a:lnTo>
                  <a:pt x="487641" y="48882"/>
                </a:lnTo>
                <a:lnTo>
                  <a:pt x="445414" y="48882"/>
                </a:lnTo>
                <a:lnTo>
                  <a:pt x="445414" y="22301"/>
                </a:lnTo>
                <a:lnTo>
                  <a:pt x="493699" y="22301"/>
                </a:lnTo>
                <a:lnTo>
                  <a:pt x="493699" y="2070"/>
                </a:lnTo>
                <a:lnTo>
                  <a:pt x="421195" y="2070"/>
                </a:lnTo>
                <a:lnTo>
                  <a:pt x="421195" y="118872"/>
                </a:lnTo>
                <a:lnTo>
                  <a:pt x="494436" y="118872"/>
                </a:lnTo>
                <a:lnTo>
                  <a:pt x="494436" y="98640"/>
                </a:lnTo>
                <a:close/>
              </a:path>
              <a:path w="1022985" h="121285">
                <a:moveTo>
                  <a:pt x="594677" y="2070"/>
                </a:moveTo>
                <a:lnTo>
                  <a:pt x="570318" y="2070"/>
                </a:lnTo>
                <a:lnTo>
                  <a:pt x="570318" y="77076"/>
                </a:lnTo>
                <a:lnTo>
                  <a:pt x="533247" y="2070"/>
                </a:lnTo>
                <a:lnTo>
                  <a:pt x="508736" y="2070"/>
                </a:lnTo>
                <a:lnTo>
                  <a:pt x="508736" y="118884"/>
                </a:lnTo>
                <a:lnTo>
                  <a:pt x="532955" y="118884"/>
                </a:lnTo>
                <a:lnTo>
                  <a:pt x="532955" y="44005"/>
                </a:lnTo>
                <a:lnTo>
                  <a:pt x="570014" y="118884"/>
                </a:lnTo>
                <a:lnTo>
                  <a:pt x="594677" y="118884"/>
                </a:lnTo>
                <a:lnTo>
                  <a:pt x="594677" y="2070"/>
                </a:lnTo>
                <a:close/>
              </a:path>
              <a:path w="1022985" h="121285">
                <a:moveTo>
                  <a:pt x="636308" y="2070"/>
                </a:moveTo>
                <a:lnTo>
                  <a:pt x="612089" y="2070"/>
                </a:lnTo>
                <a:lnTo>
                  <a:pt x="612089" y="118872"/>
                </a:lnTo>
                <a:lnTo>
                  <a:pt x="636308" y="118872"/>
                </a:lnTo>
                <a:lnTo>
                  <a:pt x="636308" y="2070"/>
                </a:lnTo>
                <a:close/>
              </a:path>
              <a:path w="1022985" h="121285">
                <a:moveTo>
                  <a:pt x="726808" y="98640"/>
                </a:moveTo>
                <a:lnTo>
                  <a:pt x="677786" y="98640"/>
                </a:lnTo>
                <a:lnTo>
                  <a:pt x="677786" y="69100"/>
                </a:lnTo>
                <a:lnTo>
                  <a:pt x="720013" y="69100"/>
                </a:lnTo>
                <a:lnTo>
                  <a:pt x="720013" y="48882"/>
                </a:lnTo>
                <a:lnTo>
                  <a:pt x="677786" y="48882"/>
                </a:lnTo>
                <a:lnTo>
                  <a:pt x="677786" y="22301"/>
                </a:lnTo>
                <a:lnTo>
                  <a:pt x="726071" y="22301"/>
                </a:lnTo>
                <a:lnTo>
                  <a:pt x="726071" y="2070"/>
                </a:lnTo>
                <a:lnTo>
                  <a:pt x="653567" y="2070"/>
                </a:lnTo>
                <a:lnTo>
                  <a:pt x="653567" y="118872"/>
                </a:lnTo>
                <a:lnTo>
                  <a:pt x="726808" y="118872"/>
                </a:lnTo>
                <a:lnTo>
                  <a:pt x="726808" y="98640"/>
                </a:lnTo>
                <a:close/>
              </a:path>
              <a:path w="1022985" h="121285">
                <a:moveTo>
                  <a:pt x="827062" y="2070"/>
                </a:moveTo>
                <a:lnTo>
                  <a:pt x="802703" y="2070"/>
                </a:lnTo>
                <a:lnTo>
                  <a:pt x="802703" y="77076"/>
                </a:lnTo>
                <a:lnTo>
                  <a:pt x="765632" y="2070"/>
                </a:lnTo>
                <a:lnTo>
                  <a:pt x="741121" y="2070"/>
                </a:lnTo>
                <a:lnTo>
                  <a:pt x="741121" y="118884"/>
                </a:lnTo>
                <a:lnTo>
                  <a:pt x="765340" y="118884"/>
                </a:lnTo>
                <a:lnTo>
                  <a:pt x="765340" y="44005"/>
                </a:lnTo>
                <a:lnTo>
                  <a:pt x="802398" y="118884"/>
                </a:lnTo>
                <a:lnTo>
                  <a:pt x="827062" y="118884"/>
                </a:lnTo>
                <a:lnTo>
                  <a:pt x="827062" y="2070"/>
                </a:lnTo>
                <a:close/>
              </a:path>
              <a:path w="1022985" h="121285">
                <a:moveTo>
                  <a:pt x="934834" y="41948"/>
                </a:moveTo>
                <a:lnTo>
                  <a:pt x="930960" y="24549"/>
                </a:lnTo>
                <a:lnTo>
                  <a:pt x="921804" y="11341"/>
                </a:lnTo>
                <a:lnTo>
                  <a:pt x="907707" y="2946"/>
                </a:lnTo>
                <a:lnTo>
                  <a:pt x="889050" y="0"/>
                </a:lnTo>
                <a:lnTo>
                  <a:pt x="877277" y="1066"/>
                </a:lnTo>
                <a:lnTo>
                  <a:pt x="847750" y="25196"/>
                </a:lnTo>
                <a:lnTo>
                  <a:pt x="841946" y="60401"/>
                </a:lnTo>
                <a:lnTo>
                  <a:pt x="842479" y="73126"/>
                </a:lnTo>
                <a:lnTo>
                  <a:pt x="859548" y="111848"/>
                </a:lnTo>
                <a:lnTo>
                  <a:pt x="889050" y="120929"/>
                </a:lnTo>
                <a:lnTo>
                  <a:pt x="907707" y="117995"/>
                </a:lnTo>
                <a:lnTo>
                  <a:pt x="921804" y="109601"/>
                </a:lnTo>
                <a:lnTo>
                  <a:pt x="930960" y="96405"/>
                </a:lnTo>
                <a:lnTo>
                  <a:pt x="934834" y="79006"/>
                </a:lnTo>
                <a:lnTo>
                  <a:pt x="910615" y="79006"/>
                </a:lnTo>
                <a:lnTo>
                  <a:pt x="908748" y="88049"/>
                </a:lnTo>
                <a:lnTo>
                  <a:pt x="904494" y="94830"/>
                </a:lnTo>
                <a:lnTo>
                  <a:pt x="897902" y="99085"/>
                </a:lnTo>
                <a:lnTo>
                  <a:pt x="889050" y="100558"/>
                </a:lnTo>
                <a:lnTo>
                  <a:pt x="881380" y="100558"/>
                </a:lnTo>
                <a:lnTo>
                  <a:pt x="866317" y="60401"/>
                </a:lnTo>
                <a:lnTo>
                  <a:pt x="866660" y="49047"/>
                </a:lnTo>
                <a:lnTo>
                  <a:pt x="881380" y="20370"/>
                </a:lnTo>
                <a:lnTo>
                  <a:pt x="889050" y="20370"/>
                </a:lnTo>
                <a:lnTo>
                  <a:pt x="897902" y="21856"/>
                </a:lnTo>
                <a:lnTo>
                  <a:pt x="904494" y="26123"/>
                </a:lnTo>
                <a:lnTo>
                  <a:pt x="908748" y="32905"/>
                </a:lnTo>
                <a:lnTo>
                  <a:pt x="910615" y="41948"/>
                </a:lnTo>
                <a:lnTo>
                  <a:pt x="934834" y="41948"/>
                </a:lnTo>
                <a:close/>
              </a:path>
              <a:path w="1022985" h="121285">
                <a:moveTo>
                  <a:pt x="1022527" y="98640"/>
                </a:moveTo>
                <a:lnTo>
                  <a:pt x="973505" y="98640"/>
                </a:lnTo>
                <a:lnTo>
                  <a:pt x="973505" y="69100"/>
                </a:lnTo>
                <a:lnTo>
                  <a:pt x="1015733" y="69100"/>
                </a:lnTo>
                <a:lnTo>
                  <a:pt x="1015733" y="48882"/>
                </a:lnTo>
                <a:lnTo>
                  <a:pt x="973505" y="48882"/>
                </a:lnTo>
                <a:lnTo>
                  <a:pt x="973505" y="22301"/>
                </a:lnTo>
                <a:lnTo>
                  <a:pt x="1021791" y="22301"/>
                </a:lnTo>
                <a:lnTo>
                  <a:pt x="1021791" y="2070"/>
                </a:lnTo>
                <a:lnTo>
                  <a:pt x="949286" y="2070"/>
                </a:lnTo>
                <a:lnTo>
                  <a:pt x="949286" y="118872"/>
                </a:lnTo>
                <a:lnTo>
                  <a:pt x="1022527" y="118872"/>
                </a:lnTo>
                <a:lnTo>
                  <a:pt x="1022527" y="98640"/>
                </a:lnTo>
                <a:close/>
              </a:path>
            </a:pathLst>
          </a:custGeom>
          <a:solidFill>
            <a:srgbClr val="4062A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" name="object 22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235585" y="2534250"/>
            <a:ext cx="2944969" cy="2944982"/>
          </a:xfrm>
          <a:prstGeom prst="rect">
            <a:avLst/>
          </a:prstGeom>
        </p:spPr>
      </p:pic>
      <p:pic>
        <p:nvPicPr>
          <p:cNvPr id="92" name="object 22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822617" y="2631041"/>
            <a:ext cx="885300" cy="885287"/>
          </a:xfrm>
          <a:prstGeom prst="rect">
            <a:avLst/>
          </a:prstGeom>
        </p:spPr>
      </p:pic>
      <p:pic>
        <p:nvPicPr>
          <p:cNvPr id="93" name="object 23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6822617" y="3663879"/>
            <a:ext cx="885300" cy="873375"/>
          </a:xfrm>
          <a:prstGeom prst="rect">
            <a:avLst/>
          </a:prstGeom>
        </p:spPr>
      </p:pic>
      <p:pic>
        <p:nvPicPr>
          <p:cNvPr id="94" name="object 23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822617" y="4696727"/>
            <a:ext cx="885300" cy="885287"/>
          </a:xfrm>
          <a:prstGeom prst="rect">
            <a:avLst/>
          </a:prstGeom>
        </p:spPr>
      </p:pic>
      <p:grpSp>
        <p:nvGrpSpPr>
          <p:cNvPr id="95" name="object 232"/>
          <p:cNvGrpSpPr/>
          <p:nvPr/>
        </p:nvGrpSpPr>
        <p:grpSpPr>
          <a:xfrm>
            <a:off x="2403410" y="1707714"/>
            <a:ext cx="1016033" cy="38077"/>
            <a:chOff x="423291" y="1164209"/>
            <a:chExt cx="1016635" cy="38100"/>
          </a:xfrm>
        </p:grpSpPr>
        <p:sp>
          <p:nvSpPr>
            <p:cNvPr id="96" name="object 233"/>
            <p:cNvSpPr/>
            <p:nvPr/>
          </p:nvSpPr>
          <p:spPr>
            <a:xfrm>
              <a:off x="423291" y="1164209"/>
              <a:ext cx="704850" cy="38100"/>
            </a:xfrm>
            <a:custGeom>
              <a:avLst/>
              <a:gdLst/>
              <a:ahLst/>
              <a:cxnLst/>
              <a:rect l="l" t="t" r="r" b="b"/>
              <a:pathLst>
                <a:path w="704850" h="38100">
                  <a:moveTo>
                    <a:pt x="704278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704278" y="38100"/>
                  </a:lnTo>
                  <a:lnTo>
                    <a:pt x="704278" y="0"/>
                  </a:lnTo>
                  <a:close/>
                </a:path>
              </a:pathLst>
            </a:custGeom>
            <a:solidFill>
              <a:srgbClr val="4062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234"/>
            <p:cNvSpPr/>
            <p:nvPr/>
          </p:nvSpPr>
          <p:spPr>
            <a:xfrm>
              <a:off x="1086980" y="1164209"/>
              <a:ext cx="352425" cy="38100"/>
            </a:xfrm>
            <a:custGeom>
              <a:avLst/>
              <a:gdLst/>
              <a:ahLst/>
              <a:cxnLst/>
              <a:rect l="l" t="t" r="r" b="b"/>
              <a:pathLst>
                <a:path w="352425" h="38100">
                  <a:moveTo>
                    <a:pt x="352323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352323" y="38100"/>
                  </a:lnTo>
                  <a:lnTo>
                    <a:pt x="352323" y="0"/>
                  </a:lnTo>
                  <a:close/>
                </a:path>
              </a:pathLst>
            </a:custGeom>
            <a:solidFill>
              <a:srgbClr val="4062AD">
                <a:alpha val="3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287"/>
          <p:cNvSpPr/>
          <p:nvPr/>
        </p:nvSpPr>
        <p:spPr>
          <a:xfrm>
            <a:off x="5140162" y="4048102"/>
            <a:ext cx="1679315" cy="82836"/>
          </a:xfrm>
          <a:custGeom>
            <a:avLst/>
            <a:gdLst/>
            <a:ahLst/>
            <a:cxnLst/>
            <a:rect l="l" t="t" r="r" b="b"/>
            <a:pathLst>
              <a:path w="673100">
                <a:moveTo>
                  <a:pt x="0" y="0"/>
                </a:moveTo>
                <a:lnTo>
                  <a:pt x="673100" y="0"/>
                </a:lnTo>
              </a:path>
            </a:pathLst>
          </a:custGeom>
          <a:ln w="28575">
            <a:solidFill>
              <a:srgbClr val="4062A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288"/>
          <p:cNvSpPr/>
          <p:nvPr/>
        </p:nvSpPr>
        <p:spPr>
          <a:xfrm>
            <a:off x="6468780" y="3066835"/>
            <a:ext cx="351582" cy="0"/>
          </a:xfrm>
          <a:custGeom>
            <a:avLst/>
            <a:gdLst/>
            <a:ahLst/>
            <a:cxnLst/>
            <a:rect l="l" t="t" r="r" b="b"/>
            <a:pathLst>
              <a:path w="351789">
                <a:moveTo>
                  <a:pt x="0" y="0"/>
                </a:moveTo>
                <a:lnTo>
                  <a:pt x="351167" y="0"/>
                </a:lnTo>
              </a:path>
            </a:pathLst>
          </a:custGeom>
          <a:ln w="28575">
            <a:solidFill>
              <a:srgbClr val="4062A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object 289"/>
          <p:cNvGrpSpPr/>
          <p:nvPr/>
        </p:nvGrpSpPr>
        <p:grpSpPr>
          <a:xfrm>
            <a:off x="6464021" y="3066835"/>
            <a:ext cx="356025" cy="2105047"/>
            <a:chOff x="3959914" y="2791712"/>
            <a:chExt cx="356235" cy="2106295"/>
          </a:xfrm>
        </p:grpSpPr>
        <p:sp>
          <p:nvSpPr>
            <p:cNvPr id="101" name="object 290"/>
            <p:cNvSpPr/>
            <p:nvPr/>
          </p:nvSpPr>
          <p:spPr>
            <a:xfrm>
              <a:off x="3964676" y="4892756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89">
                  <a:moveTo>
                    <a:pt x="0" y="0"/>
                  </a:moveTo>
                  <a:lnTo>
                    <a:pt x="351167" y="0"/>
                  </a:lnTo>
                </a:path>
              </a:pathLst>
            </a:custGeom>
            <a:ln w="2857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291"/>
            <p:cNvSpPr/>
            <p:nvPr/>
          </p:nvSpPr>
          <p:spPr>
            <a:xfrm>
              <a:off x="3964676" y="2791712"/>
              <a:ext cx="0" cy="2101215"/>
            </a:xfrm>
            <a:custGeom>
              <a:avLst/>
              <a:gdLst/>
              <a:ahLst/>
              <a:cxnLst/>
              <a:rect l="l" t="t" r="r" b="b"/>
              <a:pathLst>
                <a:path h="2101215">
                  <a:moveTo>
                    <a:pt x="0" y="0"/>
                  </a:moveTo>
                  <a:lnTo>
                    <a:pt x="0" y="2101037"/>
                  </a:lnTo>
                </a:path>
              </a:pathLst>
            </a:custGeom>
            <a:ln w="28575">
              <a:solidFill>
                <a:srgbClr val="4062A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314"/>
          <p:cNvSpPr/>
          <p:nvPr/>
        </p:nvSpPr>
        <p:spPr>
          <a:xfrm>
            <a:off x="6822620" y="2631041"/>
            <a:ext cx="885300" cy="885300"/>
          </a:xfrm>
          <a:custGeom>
            <a:avLst/>
            <a:gdLst/>
            <a:ahLst/>
            <a:cxnLst/>
            <a:rect l="l" t="t" r="r" b="b"/>
            <a:pathLst>
              <a:path w="885825" h="885825">
                <a:moveTo>
                  <a:pt x="885825" y="442899"/>
                </a:moveTo>
                <a:lnTo>
                  <a:pt x="883226" y="491160"/>
                </a:lnTo>
                <a:lnTo>
                  <a:pt x="875609" y="537915"/>
                </a:lnTo>
                <a:lnTo>
                  <a:pt x="863245" y="582894"/>
                </a:lnTo>
                <a:lnTo>
                  <a:pt x="846403" y="625828"/>
                </a:lnTo>
                <a:lnTo>
                  <a:pt x="825354" y="666446"/>
                </a:lnTo>
                <a:lnTo>
                  <a:pt x="800368" y="704478"/>
                </a:lnTo>
                <a:lnTo>
                  <a:pt x="771716" y="739654"/>
                </a:lnTo>
                <a:lnTo>
                  <a:pt x="739666" y="771703"/>
                </a:lnTo>
                <a:lnTo>
                  <a:pt x="704491" y="800356"/>
                </a:lnTo>
                <a:lnTo>
                  <a:pt x="666459" y="825341"/>
                </a:lnTo>
                <a:lnTo>
                  <a:pt x="625841" y="846390"/>
                </a:lnTo>
                <a:lnTo>
                  <a:pt x="582907" y="863232"/>
                </a:lnTo>
                <a:lnTo>
                  <a:pt x="537927" y="875596"/>
                </a:lnTo>
                <a:lnTo>
                  <a:pt x="491172" y="883213"/>
                </a:lnTo>
                <a:lnTo>
                  <a:pt x="442912" y="885812"/>
                </a:lnTo>
                <a:lnTo>
                  <a:pt x="394652" y="883213"/>
                </a:lnTo>
                <a:lnTo>
                  <a:pt x="347897" y="875596"/>
                </a:lnTo>
                <a:lnTo>
                  <a:pt x="302917" y="863232"/>
                </a:lnTo>
                <a:lnTo>
                  <a:pt x="259983" y="846390"/>
                </a:lnTo>
                <a:lnTo>
                  <a:pt x="219365" y="825341"/>
                </a:lnTo>
                <a:lnTo>
                  <a:pt x="181333" y="800356"/>
                </a:lnTo>
                <a:lnTo>
                  <a:pt x="146158" y="771703"/>
                </a:lnTo>
                <a:lnTo>
                  <a:pt x="114108" y="739654"/>
                </a:lnTo>
                <a:lnTo>
                  <a:pt x="85456" y="704478"/>
                </a:lnTo>
                <a:lnTo>
                  <a:pt x="60470" y="666446"/>
                </a:lnTo>
                <a:lnTo>
                  <a:pt x="39421" y="625828"/>
                </a:lnTo>
                <a:lnTo>
                  <a:pt x="22579" y="582894"/>
                </a:lnTo>
                <a:lnTo>
                  <a:pt x="10215" y="537915"/>
                </a:lnTo>
                <a:lnTo>
                  <a:pt x="2598" y="491160"/>
                </a:lnTo>
                <a:lnTo>
                  <a:pt x="0" y="442899"/>
                </a:lnTo>
                <a:lnTo>
                  <a:pt x="2598" y="394639"/>
                </a:lnTo>
                <a:lnTo>
                  <a:pt x="10215" y="347885"/>
                </a:lnTo>
                <a:lnTo>
                  <a:pt x="22579" y="302906"/>
                </a:lnTo>
                <a:lnTo>
                  <a:pt x="39421" y="259973"/>
                </a:lnTo>
                <a:lnTo>
                  <a:pt x="60470" y="219356"/>
                </a:lnTo>
                <a:lnTo>
                  <a:pt x="85456" y="181325"/>
                </a:lnTo>
                <a:lnTo>
                  <a:pt x="114108" y="146151"/>
                </a:lnTo>
                <a:lnTo>
                  <a:pt x="146158" y="114103"/>
                </a:lnTo>
                <a:lnTo>
                  <a:pt x="181333" y="85451"/>
                </a:lnTo>
                <a:lnTo>
                  <a:pt x="219365" y="60467"/>
                </a:lnTo>
                <a:lnTo>
                  <a:pt x="259983" y="39419"/>
                </a:lnTo>
                <a:lnTo>
                  <a:pt x="302917" y="22578"/>
                </a:lnTo>
                <a:lnTo>
                  <a:pt x="347897" y="10215"/>
                </a:lnTo>
                <a:lnTo>
                  <a:pt x="394652" y="2598"/>
                </a:lnTo>
                <a:lnTo>
                  <a:pt x="442912" y="0"/>
                </a:lnTo>
                <a:lnTo>
                  <a:pt x="491172" y="2598"/>
                </a:lnTo>
                <a:lnTo>
                  <a:pt x="537927" y="10215"/>
                </a:lnTo>
                <a:lnTo>
                  <a:pt x="582907" y="22578"/>
                </a:lnTo>
                <a:lnTo>
                  <a:pt x="625841" y="39419"/>
                </a:lnTo>
                <a:lnTo>
                  <a:pt x="666459" y="60467"/>
                </a:lnTo>
                <a:lnTo>
                  <a:pt x="704491" y="85451"/>
                </a:lnTo>
                <a:lnTo>
                  <a:pt x="739666" y="114103"/>
                </a:lnTo>
                <a:lnTo>
                  <a:pt x="771716" y="146151"/>
                </a:lnTo>
                <a:lnTo>
                  <a:pt x="800368" y="181325"/>
                </a:lnTo>
                <a:lnTo>
                  <a:pt x="825354" y="219356"/>
                </a:lnTo>
                <a:lnTo>
                  <a:pt x="846403" y="259973"/>
                </a:lnTo>
                <a:lnTo>
                  <a:pt x="863245" y="302906"/>
                </a:lnTo>
                <a:lnTo>
                  <a:pt x="875609" y="347885"/>
                </a:lnTo>
                <a:lnTo>
                  <a:pt x="883226" y="394639"/>
                </a:lnTo>
                <a:lnTo>
                  <a:pt x="885825" y="442899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315"/>
          <p:cNvSpPr/>
          <p:nvPr/>
        </p:nvSpPr>
        <p:spPr>
          <a:xfrm>
            <a:off x="2260909" y="2540418"/>
            <a:ext cx="2945287" cy="2945287"/>
          </a:xfrm>
          <a:custGeom>
            <a:avLst/>
            <a:gdLst/>
            <a:ahLst/>
            <a:cxnLst/>
            <a:rect l="l" t="t" r="r" b="b"/>
            <a:pathLst>
              <a:path w="2947035" h="2947035">
                <a:moveTo>
                  <a:pt x="2946742" y="1473377"/>
                </a:moveTo>
                <a:lnTo>
                  <a:pt x="2945955" y="1522011"/>
                </a:lnTo>
                <a:lnTo>
                  <a:pt x="2943608" y="1570251"/>
                </a:lnTo>
                <a:lnTo>
                  <a:pt x="2939727" y="1618073"/>
                </a:lnTo>
                <a:lnTo>
                  <a:pt x="2934336" y="1665452"/>
                </a:lnTo>
                <a:lnTo>
                  <a:pt x="2927458" y="1712364"/>
                </a:lnTo>
                <a:lnTo>
                  <a:pt x="2919119" y="1758786"/>
                </a:lnTo>
                <a:lnTo>
                  <a:pt x="2909342" y="1804692"/>
                </a:lnTo>
                <a:lnTo>
                  <a:pt x="2898152" y="1850058"/>
                </a:lnTo>
                <a:lnTo>
                  <a:pt x="2885573" y="1894861"/>
                </a:lnTo>
                <a:lnTo>
                  <a:pt x="2871629" y="1939075"/>
                </a:lnTo>
                <a:lnTo>
                  <a:pt x="2856344" y="1982677"/>
                </a:lnTo>
                <a:lnTo>
                  <a:pt x="2839744" y="2025642"/>
                </a:lnTo>
                <a:lnTo>
                  <a:pt x="2821851" y="2067946"/>
                </a:lnTo>
                <a:lnTo>
                  <a:pt x="2802691" y="2109565"/>
                </a:lnTo>
                <a:lnTo>
                  <a:pt x="2782287" y="2150475"/>
                </a:lnTo>
                <a:lnTo>
                  <a:pt x="2760664" y="2190651"/>
                </a:lnTo>
                <a:lnTo>
                  <a:pt x="2737847" y="2230069"/>
                </a:lnTo>
                <a:lnTo>
                  <a:pt x="2713858" y="2268704"/>
                </a:lnTo>
                <a:lnTo>
                  <a:pt x="2688724" y="2306533"/>
                </a:lnTo>
                <a:lnTo>
                  <a:pt x="2662467" y="2343531"/>
                </a:lnTo>
                <a:lnTo>
                  <a:pt x="2635112" y="2379674"/>
                </a:lnTo>
                <a:lnTo>
                  <a:pt x="2606684" y="2414937"/>
                </a:lnTo>
                <a:lnTo>
                  <a:pt x="2577207" y="2449297"/>
                </a:lnTo>
                <a:lnTo>
                  <a:pt x="2546704" y="2482729"/>
                </a:lnTo>
                <a:lnTo>
                  <a:pt x="2515201" y="2515209"/>
                </a:lnTo>
                <a:lnTo>
                  <a:pt x="2482722" y="2546712"/>
                </a:lnTo>
                <a:lnTo>
                  <a:pt x="2449290" y="2577215"/>
                </a:lnTo>
                <a:lnTo>
                  <a:pt x="2414930" y="2606693"/>
                </a:lnTo>
                <a:lnTo>
                  <a:pt x="2379667" y="2635121"/>
                </a:lnTo>
                <a:lnTo>
                  <a:pt x="2343524" y="2662476"/>
                </a:lnTo>
                <a:lnTo>
                  <a:pt x="2306526" y="2688733"/>
                </a:lnTo>
                <a:lnTo>
                  <a:pt x="2268697" y="2713868"/>
                </a:lnTo>
                <a:lnTo>
                  <a:pt x="2230061" y="2737856"/>
                </a:lnTo>
                <a:lnTo>
                  <a:pt x="2190644" y="2760674"/>
                </a:lnTo>
                <a:lnTo>
                  <a:pt x="2150468" y="2782298"/>
                </a:lnTo>
                <a:lnTo>
                  <a:pt x="2109558" y="2802701"/>
                </a:lnTo>
                <a:lnTo>
                  <a:pt x="2067939" y="2821862"/>
                </a:lnTo>
                <a:lnTo>
                  <a:pt x="2025635" y="2839755"/>
                </a:lnTo>
                <a:lnTo>
                  <a:pt x="1982669" y="2856356"/>
                </a:lnTo>
                <a:lnTo>
                  <a:pt x="1939067" y="2871640"/>
                </a:lnTo>
                <a:lnTo>
                  <a:pt x="1894852" y="2885585"/>
                </a:lnTo>
                <a:lnTo>
                  <a:pt x="1850050" y="2898164"/>
                </a:lnTo>
                <a:lnTo>
                  <a:pt x="1804683" y="2909354"/>
                </a:lnTo>
                <a:lnTo>
                  <a:pt x="1758777" y="2919131"/>
                </a:lnTo>
                <a:lnTo>
                  <a:pt x="1712355" y="2927471"/>
                </a:lnTo>
                <a:lnTo>
                  <a:pt x="1665442" y="2934348"/>
                </a:lnTo>
                <a:lnTo>
                  <a:pt x="1618062" y="2939740"/>
                </a:lnTo>
                <a:lnTo>
                  <a:pt x="1570240" y="2943621"/>
                </a:lnTo>
                <a:lnTo>
                  <a:pt x="1521999" y="2945968"/>
                </a:lnTo>
                <a:lnTo>
                  <a:pt x="1473365" y="2946755"/>
                </a:lnTo>
                <a:lnTo>
                  <a:pt x="1424731" y="2945968"/>
                </a:lnTo>
                <a:lnTo>
                  <a:pt x="1376491" y="2943621"/>
                </a:lnTo>
                <a:lnTo>
                  <a:pt x="1328669" y="2939740"/>
                </a:lnTo>
                <a:lnTo>
                  <a:pt x="1281290" y="2934348"/>
                </a:lnTo>
                <a:lnTo>
                  <a:pt x="1234378" y="2927471"/>
                </a:lnTo>
                <a:lnTo>
                  <a:pt x="1187957" y="2919131"/>
                </a:lnTo>
                <a:lnTo>
                  <a:pt x="1142051" y="2909354"/>
                </a:lnTo>
                <a:lnTo>
                  <a:pt x="1096685" y="2898164"/>
                </a:lnTo>
                <a:lnTo>
                  <a:pt x="1051882" y="2885585"/>
                </a:lnTo>
                <a:lnTo>
                  <a:pt x="1007668" y="2871640"/>
                </a:lnTo>
                <a:lnTo>
                  <a:pt x="964067" y="2856356"/>
                </a:lnTo>
                <a:lnTo>
                  <a:pt x="921102" y="2839755"/>
                </a:lnTo>
                <a:lnTo>
                  <a:pt x="878798" y="2821862"/>
                </a:lnTo>
                <a:lnTo>
                  <a:pt x="837179" y="2802701"/>
                </a:lnTo>
                <a:lnTo>
                  <a:pt x="796270" y="2782298"/>
                </a:lnTo>
                <a:lnTo>
                  <a:pt x="756094" y="2760674"/>
                </a:lnTo>
                <a:lnTo>
                  <a:pt x="716677" y="2737856"/>
                </a:lnTo>
                <a:lnTo>
                  <a:pt x="678042" y="2713868"/>
                </a:lnTo>
                <a:lnTo>
                  <a:pt x="640213" y="2688733"/>
                </a:lnTo>
                <a:lnTo>
                  <a:pt x="603215" y="2662476"/>
                </a:lnTo>
                <a:lnTo>
                  <a:pt x="567073" y="2635121"/>
                </a:lnTo>
                <a:lnTo>
                  <a:pt x="531810" y="2606693"/>
                </a:lnTo>
                <a:lnTo>
                  <a:pt x="497450" y="2577215"/>
                </a:lnTo>
                <a:lnTo>
                  <a:pt x="464019" y="2546712"/>
                </a:lnTo>
                <a:lnTo>
                  <a:pt x="431539" y="2515209"/>
                </a:lnTo>
                <a:lnTo>
                  <a:pt x="400036" y="2482729"/>
                </a:lnTo>
                <a:lnTo>
                  <a:pt x="369534" y="2449297"/>
                </a:lnTo>
                <a:lnTo>
                  <a:pt x="340057" y="2414937"/>
                </a:lnTo>
                <a:lnTo>
                  <a:pt x="311629" y="2379674"/>
                </a:lnTo>
                <a:lnTo>
                  <a:pt x="284274" y="2343531"/>
                </a:lnTo>
                <a:lnTo>
                  <a:pt x="258018" y="2306533"/>
                </a:lnTo>
                <a:lnTo>
                  <a:pt x="232883" y="2268704"/>
                </a:lnTo>
                <a:lnTo>
                  <a:pt x="208895" y="2230069"/>
                </a:lnTo>
                <a:lnTo>
                  <a:pt x="186077" y="2190651"/>
                </a:lnTo>
                <a:lnTo>
                  <a:pt x="164454" y="2150475"/>
                </a:lnTo>
                <a:lnTo>
                  <a:pt x="144051" y="2109565"/>
                </a:lnTo>
                <a:lnTo>
                  <a:pt x="124890" y="2067946"/>
                </a:lnTo>
                <a:lnTo>
                  <a:pt x="106998" y="2025642"/>
                </a:lnTo>
                <a:lnTo>
                  <a:pt x="90397" y="1982677"/>
                </a:lnTo>
                <a:lnTo>
                  <a:pt x="75113" y="1939075"/>
                </a:lnTo>
                <a:lnTo>
                  <a:pt x="61169" y="1894861"/>
                </a:lnTo>
                <a:lnTo>
                  <a:pt x="48590" y="1850058"/>
                </a:lnTo>
                <a:lnTo>
                  <a:pt x="37400" y="1804692"/>
                </a:lnTo>
                <a:lnTo>
                  <a:pt x="27623" y="1758786"/>
                </a:lnTo>
                <a:lnTo>
                  <a:pt x="19283" y="1712364"/>
                </a:lnTo>
                <a:lnTo>
                  <a:pt x="12406" y="1665452"/>
                </a:lnTo>
                <a:lnTo>
                  <a:pt x="7015" y="1618073"/>
                </a:lnTo>
                <a:lnTo>
                  <a:pt x="3133" y="1570251"/>
                </a:lnTo>
                <a:lnTo>
                  <a:pt x="787" y="1522011"/>
                </a:lnTo>
                <a:lnTo>
                  <a:pt x="0" y="1473377"/>
                </a:lnTo>
                <a:lnTo>
                  <a:pt x="787" y="1424743"/>
                </a:lnTo>
                <a:lnTo>
                  <a:pt x="3133" y="1376503"/>
                </a:lnTo>
                <a:lnTo>
                  <a:pt x="7015" y="1328682"/>
                </a:lnTo>
                <a:lnTo>
                  <a:pt x="12406" y="1281302"/>
                </a:lnTo>
                <a:lnTo>
                  <a:pt x="19283" y="1234390"/>
                </a:lnTo>
                <a:lnTo>
                  <a:pt x="27623" y="1187969"/>
                </a:lnTo>
                <a:lnTo>
                  <a:pt x="37400" y="1142063"/>
                </a:lnTo>
                <a:lnTo>
                  <a:pt x="48590" y="1096696"/>
                </a:lnTo>
                <a:lnTo>
                  <a:pt x="61169" y="1051894"/>
                </a:lnTo>
                <a:lnTo>
                  <a:pt x="75113" y="1007680"/>
                </a:lnTo>
                <a:lnTo>
                  <a:pt x="90397" y="964078"/>
                </a:lnTo>
                <a:lnTo>
                  <a:pt x="106998" y="921113"/>
                </a:lnTo>
                <a:lnTo>
                  <a:pt x="124890" y="878808"/>
                </a:lnTo>
                <a:lnTo>
                  <a:pt x="144051" y="837189"/>
                </a:lnTo>
                <a:lnTo>
                  <a:pt x="164454" y="796280"/>
                </a:lnTo>
                <a:lnTo>
                  <a:pt x="186077" y="756104"/>
                </a:lnTo>
                <a:lnTo>
                  <a:pt x="208895" y="716686"/>
                </a:lnTo>
                <a:lnTo>
                  <a:pt x="232883" y="678051"/>
                </a:lnTo>
                <a:lnTo>
                  <a:pt x="258018" y="640222"/>
                </a:lnTo>
                <a:lnTo>
                  <a:pt x="284274" y="603224"/>
                </a:lnTo>
                <a:lnTo>
                  <a:pt x="311629" y="567081"/>
                </a:lnTo>
                <a:lnTo>
                  <a:pt x="340057" y="531817"/>
                </a:lnTo>
                <a:lnTo>
                  <a:pt x="369534" y="497457"/>
                </a:lnTo>
                <a:lnTo>
                  <a:pt x="400036" y="464025"/>
                </a:lnTo>
                <a:lnTo>
                  <a:pt x="431539" y="431546"/>
                </a:lnTo>
                <a:lnTo>
                  <a:pt x="464019" y="400042"/>
                </a:lnTo>
                <a:lnTo>
                  <a:pt x="497450" y="369540"/>
                </a:lnTo>
                <a:lnTo>
                  <a:pt x="531810" y="340062"/>
                </a:lnTo>
                <a:lnTo>
                  <a:pt x="567073" y="311634"/>
                </a:lnTo>
                <a:lnTo>
                  <a:pt x="603215" y="284279"/>
                </a:lnTo>
                <a:lnTo>
                  <a:pt x="640213" y="258022"/>
                </a:lnTo>
                <a:lnTo>
                  <a:pt x="678042" y="232887"/>
                </a:lnTo>
                <a:lnTo>
                  <a:pt x="716677" y="208898"/>
                </a:lnTo>
                <a:lnTo>
                  <a:pt x="756094" y="186080"/>
                </a:lnTo>
                <a:lnTo>
                  <a:pt x="796270" y="164457"/>
                </a:lnTo>
                <a:lnTo>
                  <a:pt x="837179" y="144053"/>
                </a:lnTo>
                <a:lnTo>
                  <a:pt x="878798" y="124893"/>
                </a:lnTo>
                <a:lnTo>
                  <a:pt x="921102" y="107000"/>
                </a:lnTo>
                <a:lnTo>
                  <a:pt x="964067" y="90399"/>
                </a:lnTo>
                <a:lnTo>
                  <a:pt x="1007668" y="75114"/>
                </a:lnTo>
                <a:lnTo>
                  <a:pt x="1051882" y="61170"/>
                </a:lnTo>
                <a:lnTo>
                  <a:pt x="1096685" y="48591"/>
                </a:lnTo>
                <a:lnTo>
                  <a:pt x="1142051" y="37400"/>
                </a:lnTo>
                <a:lnTo>
                  <a:pt x="1187957" y="27623"/>
                </a:lnTo>
                <a:lnTo>
                  <a:pt x="1234378" y="19284"/>
                </a:lnTo>
                <a:lnTo>
                  <a:pt x="1281290" y="12406"/>
                </a:lnTo>
                <a:lnTo>
                  <a:pt x="1328669" y="7015"/>
                </a:lnTo>
                <a:lnTo>
                  <a:pt x="1376491" y="3134"/>
                </a:lnTo>
                <a:lnTo>
                  <a:pt x="1424731" y="787"/>
                </a:lnTo>
                <a:lnTo>
                  <a:pt x="1473365" y="0"/>
                </a:lnTo>
                <a:lnTo>
                  <a:pt x="1521999" y="787"/>
                </a:lnTo>
                <a:lnTo>
                  <a:pt x="1570240" y="3134"/>
                </a:lnTo>
                <a:lnTo>
                  <a:pt x="1618062" y="7015"/>
                </a:lnTo>
                <a:lnTo>
                  <a:pt x="1665442" y="12406"/>
                </a:lnTo>
                <a:lnTo>
                  <a:pt x="1712355" y="19284"/>
                </a:lnTo>
                <a:lnTo>
                  <a:pt x="1758777" y="27623"/>
                </a:lnTo>
                <a:lnTo>
                  <a:pt x="1804683" y="37400"/>
                </a:lnTo>
                <a:lnTo>
                  <a:pt x="1850050" y="48591"/>
                </a:lnTo>
                <a:lnTo>
                  <a:pt x="1894852" y="61170"/>
                </a:lnTo>
                <a:lnTo>
                  <a:pt x="1939067" y="75114"/>
                </a:lnTo>
                <a:lnTo>
                  <a:pt x="1982669" y="90399"/>
                </a:lnTo>
                <a:lnTo>
                  <a:pt x="2025635" y="107000"/>
                </a:lnTo>
                <a:lnTo>
                  <a:pt x="2067939" y="124893"/>
                </a:lnTo>
                <a:lnTo>
                  <a:pt x="2109558" y="144053"/>
                </a:lnTo>
                <a:lnTo>
                  <a:pt x="2150468" y="164457"/>
                </a:lnTo>
                <a:lnTo>
                  <a:pt x="2190644" y="186080"/>
                </a:lnTo>
                <a:lnTo>
                  <a:pt x="2230061" y="208898"/>
                </a:lnTo>
                <a:lnTo>
                  <a:pt x="2268697" y="232887"/>
                </a:lnTo>
                <a:lnTo>
                  <a:pt x="2306526" y="258022"/>
                </a:lnTo>
                <a:lnTo>
                  <a:pt x="2343524" y="284279"/>
                </a:lnTo>
                <a:lnTo>
                  <a:pt x="2379667" y="311634"/>
                </a:lnTo>
                <a:lnTo>
                  <a:pt x="2414930" y="340062"/>
                </a:lnTo>
                <a:lnTo>
                  <a:pt x="2449290" y="369540"/>
                </a:lnTo>
                <a:lnTo>
                  <a:pt x="2482722" y="400042"/>
                </a:lnTo>
                <a:lnTo>
                  <a:pt x="2515201" y="431546"/>
                </a:lnTo>
                <a:lnTo>
                  <a:pt x="2546704" y="464025"/>
                </a:lnTo>
                <a:lnTo>
                  <a:pt x="2577207" y="497457"/>
                </a:lnTo>
                <a:lnTo>
                  <a:pt x="2606684" y="531817"/>
                </a:lnTo>
                <a:lnTo>
                  <a:pt x="2635112" y="567081"/>
                </a:lnTo>
                <a:lnTo>
                  <a:pt x="2662467" y="603224"/>
                </a:lnTo>
                <a:lnTo>
                  <a:pt x="2688724" y="640222"/>
                </a:lnTo>
                <a:lnTo>
                  <a:pt x="2713858" y="678051"/>
                </a:lnTo>
                <a:lnTo>
                  <a:pt x="2737847" y="716686"/>
                </a:lnTo>
                <a:lnTo>
                  <a:pt x="2760664" y="756104"/>
                </a:lnTo>
                <a:lnTo>
                  <a:pt x="2782287" y="796280"/>
                </a:lnTo>
                <a:lnTo>
                  <a:pt x="2802691" y="837189"/>
                </a:lnTo>
                <a:lnTo>
                  <a:pt x="2821851" y="878808"/>
                </a:lnTo>
                <a:lnTo>
                  <a:pt x="2839744" y="921113"/>
                </a:lnTo>
                <a:lnTo>
                  <a:pt x="2856344" y="964078"/>
                </a:lnTo>
                <a:lnTo>
                  <a:pt x="2871629" y="1007680"/>
                </a:lnTo>
                <a:lnTo>
                  <a:pt x="2885573" y="1051894"/>
                </a:lnTo>
                <a:lnTo>
                  <a:pt x="2898152" y="1096696"/>
                </a:lnTo>
                <a:lnTo>
                  <a:pt x="2909342" y="1142063"/>
                </a:lnTo>
                <a:lnTo>
                  <a:pt x="2919119" y="1187969"/>
                </a:lnTo>
                <a:lnTo>
                  <a:pt x="2927458" y="1234390"/>
                </a:lnTo>
                <a:lnTo>
                  <a:pt x="2934336" y="1281302"/>
                </a:lnTo>
                <a:lnTo>
                  <a:pt x="2939727" y="1328682"/>
                </a:lnTo>
                <a:lnTo>
                  <a:pt x="2943608" y="1376503"/>
                </a:lnTo>
                <a:lnTo>
                  <a:pt x="2945955" y="1424743"/>
                </a:lnTo>
                <a:lnTo>
                  <a:pt x="2946742" y="1473377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316"/>
          <p:cNvSpPr/>
          <p:nvPr/>
        </p:nvSpPr>
        <p:spPr>
          <a:xfrm>
            <a:off x="6822620" y="3663878"/>
            <a:ext cx="885300" cy="885300"/>
          </a:xfrm>
          <a:custGeom>
            <a:avLst/>
            <a:gdLst/>
            <a:ahLst/>
            <a:cxnLst/>
            <a:rect l="l" t="t" r="r" b="b"/>
            <a:pathLst>
              <a:path w="885825" h="885825">
                <a:moveTo>
                  <a:pt x="885825" y="442912"/>
                </a:moveTo>
                <a:lnTo>
                  <a:pt x="883226" y="491172"/>
                </a:lnTo>
                <a:lnTo>
                  <a:pt x="875609" y="537927"/>
                </a:lnTo>
                <a:lnTo>
                  <a:pt x="863245" y="582907"/>
                </a:lnTo>
                <a:lnTo>
                  <a:pt x="846403" y="625841"/>
                </a:lnTo>
                <a:lnTo>
                  <a:pt x="825354" y="666459"/>
                </a:lnTo>
                <a:lnTo>
                  <a:pt x="800368" y="704491"/>
                </a:lnTo>
                <a:lnTo>
                  <a:pt x="771716" y="739666"/>
                </a:lnTo>
                <a:lnTo>
                  <a:pt x="739666" y="771716"/>
                </a:lnTo>
                <a:lnTo>
                  <a:pt x="704491" y="800368"/>
                </a:lnTo>
                <a:lnTo>
                  <a:pt x="666459" y="825354"/>
                </a:lnTo>
                <a:lnTo>
                  <a:pt x="625841" y="846403"/>
                </a:lnTo>
                <a:lnTo>
                  <a:pt x="582907" y="863245"/>
                </a:lnTo>
                <a:lnTo>
                  <a:pt x="537927" y="875609"/>
                </a:lnTo>
                <a:lnTo>
                  <a:pt x="491172" y="883226"/>
                </a:lnTo>
                <a:lnTo>
                  <a:pt x="442912" y="885825"/>
                </a:lnTo>
                <a:lnTo>
                  <a:pt x="394652" y="883226"/>
                </a:lnTo>
                <a:lnTo>
                  <a:pt x="347897" y="875609"/>
                </a:lnTo>
                <a:lnTo>
                  <a:pt x="302917" y="863245"/>
                </a:lnTo>
                <a:lnTo>
                  <a:pt x="259983" y="846403"/>
                </a:lnTo>
                <a:lnTo>
                  <a:pt x="219365" y="825354"/>
                </a:lnTo>
                <a:lnTo>
                  <a:pt x="181333" y="800368"/>
                </a:lnTo>
                <a:lnTo>
                  <a:pt x="146158" y="771716"/>
                </a:lnTo>
                <a:lnTo>
                  <a:pt x="114108" y="739666"/>
                </a:lnTo>
                <a:lnTo>
                  <a:pt x="85456" y="704491"/>
                </a:lnTo>
                <a:lnTo>
                  <a:pt x="60470" y="666459"/>
                </a:lnTo>
                <a:lnTo>
                  <a:pt x="39421" y="625841"/>
                </a:lnTo>
                <a:lnTo>
                  <a:pt x="22579" y="582907"/>
                </a:lnTo>
                <a:lnTo>
                  <a:pt x="10215" y="537927"/>
                </a:lnTo>
                <a:lnTo>
                  <a:pt x="2598" y="491172"/>
                </a:lnTo>
                <a:lnTo>
                  <a:pt x="0" y="442912"/>
                </a:lnTo>
                <a:lnTo>
                  <a:pt x="2598" y="394652"/>
                </a:lnTo>
                <a:lnTo>
                  <a:pt x="10215" y="347897"/>
                </a:lnTo>
                <a:lnTo>
                  <a:pt x="22579" y="302917"/>
                </a:lnTo>
                <a:lnTo>
                  <a:pt x="39421" y="259983"/>
                </a:lnTo>
                <a:lnTo>
                  <a:pt x="60470" y="219365"/>
                </a:lnTo>
                <a:lnTo>
                  <a:pt x="85456" y="181333"/>
                </a:lnTo>
                <a:lnTo>
                  <a:pt x="114108" y="146158"/>
                </a:lnTo>
                <a:lnTo>
                  <a:pt x="146158" y="114108"/>
                </a:lnTo>
                <a:lnTo>
                  <a:pt x="181333" y="85456"/>
                </a:lnTo>
                <a:lnTo>
                  <a:pt x="219365" y="60470"/>
                </a:lnTo>
                <a:lnTo>
                  <a:pt x="259983" y="39421"/>
                </a:lnTo>
                <a:lnTo>
                  <a:pt x="302917" y="22579"/>
                </a:lnTo>
                <a:lnTo>
                  <a:pt x="347897" y="10215"/>
                </a:lnTo>
                <a:lnTo>
                  <a:pt x="394652" y="2598"/>
                </a:lnTo>
                <a:lnTo>
                  <a:pt x="442912" y="0"/>
                </a:lnTo>
                <a:lnTo>
                  <a:pt x="491172" y="2598"/>
                </a:lnTo>
                <a:lnTo>
                  <a:pt x="537927" y="10215"/>
                </a:lnTo>
                <a:lnTo>
                  <a:pt x="582907" y="22579"/>
                </a:lnTo>
                <a:lnTo>
                  <a:pt x="625841" y="39421"/>
                </a:lnTo>
                <a:lnTo>
                  <a:pt x="666459" y="60470"/>
                </a:lnTo>
                <a:lnTo>
                  <a:pt x="704491" y="85456"/>
                </a:lnTo>
                <a:lnTo>
                  <a:pt x="739666" y="114108"/>
                </a:lnTo>
                <a:lnTo>
                  <a:pt x="771716" y="146158"/>
                </a:lnTo>
                <a:lnTo>
                  <a:pt x="800368" y="181333"/>
                </a:lnTo>
                <a:lnTo>
                  <a:pt x="825354" y="219365"/>
                </a:lnTo>
                <a:lnTo>
                  <a:pt x="846403" y="259983"/>
                </a:lnTo>
                <a:lnTo>
                  <a:pt x="863245" y="302917"/>
                </a:lnTo>
                <a:lnTo>
                  <a:pt x="875609" y="347897"/>
                </a:lnTo>
                <a:lnTo>
                  <a:pt x="883226" y="394652"/>
                </a:lnTo>
                <a:lnTo>
                  <a:pt x="885825" y="442912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317"/>
          <p:cNvSpPr/>
          <p:nvPr/>
        </p:nvSpPr>
        <p:spPr>
          <a:xfrm>
            <a:off x="6822620" y="4696728"/>
            <a:ext cx="885300" cy="885300"/>
          </a:xfrm>
          <a:custGeom>
            <a:avLst/>
            <a:gdLst/>
            <a:ahLst/>
            <a:cxnLst/>
            <a:rect l="l" t="t" r="r" b="b"/>
            <a:pathLst>
              <a:path w="885825" h="885825">
                <a:moveTo>
                  <a:pt x="885825" y="442899"/>
                </a:moveTo>
                <a:lnTo>
                  <a:pt x="883226" y="491160"/>
                </a:lnTo>
                <a:lnTo>
                  <a:pt x="875609" y="537915"/>
                </a:lnTo>
                <a:lnTo>
                  <a:pt x="863245" y="582894"/>
                </a:lnTo>
                <a:lnTo>
                  <a:pt x="846403" y="625828"/>
                </a:lnTo>
                <a:lnTo>
                  <a:pt x="825354" y="666446"/>
                </a:lnTo>
                <a:lnTo>
                  <a:pt x="800368" y="704478"/>
                </a:lnTo>
                <a:lnTo>
                  <a:pt x="771716" y="739654"/>
                </a:lnTo>
                <a:lnTo>
                  <a:pt x="739666" y="771703"/>
                </a:lnTo>
                <a:lnTo>
                  <a:pt x="704491" y="800356"/>
                </a:lnTo>
                <a:lnTo>
                  <a:pt x="666459" y="825341"/>
                </a:lnTo>
                <a:lnTo>
                  <a:pt x="625841" y="846390"/>
                </a:lnTo>
                <a:lnTo>
                  <a:pt x="582907" y="863232"/>
                </a:lnTo>
                <a:lnTo>
                  <a:pt x="537927" y="875596"/>
                </a:lnTo>
                <a:lnTo>
                  <a:pt x="491172" y="883213"/>
                </a:lnTo>
                <a:lnTo>
                  <a:pt x="442912" y="885812"/>
                </a:lnTo>
                <a:lnTo>
                  <a:pt x="394652" y="883213"/>
                </a:lnTo>
                <a:lnTo>
                  <a:pt x="347897" y="875596"/>
                </a:lnTo>
                <a:lnTo>
                  <a:pt x="302917" y="863232"/>
                </a:lnTo>
                <a:lnTo>
                  <a:pt x="259983" y="846390"/>
                </a:lnTo>
                <a:lnTo>
                  <a:pt x="219365" y="825341"/>
                </a:lnTo>
                <a:lnTo>
                  <a:pt x="181333" y="800356"/>
                </a:lnTo>
                <a:lnTo>
                  <a:pt x="146158" y="771703"/>
                </a:lnTo>
                <a:lnTo>
                  <a:pt x="114108" y="739654"/>
                </a:lnTo>
                <a:lnTo>
                  <a:pt x="85456" y="704478"/>
                </a:lnTo>
                <a:lnTo>
                  <a:pt x="60470" y="666446"/>
                </a:lnTo>
                <a:lnTo>
                  <a:pt x="39421" y="625828"/>
                </a:lnTo>
                <a:lnTo>
                  <a:pt x="22579" y="582894"/>
                </a:lnTo>
                <a:lnTo>
                  <a:pt x="10215" y="537915"/>
                </a:lnTo>
                <a:lnTo>
                  <a:pt x="2598" y="491160"/>
                </a:lnTo>
                <a:lnTo>
                  <a:pt x="0" y="442899"/>
                </a:lnTo>
                <a:lnTo>
                  <a:pt x="2598" y="394639"/>
                </a:lnTo>
                <a:lnTo>
                  <a:pt x="10215" y="347885"/>
                </a:lnTo>
                <a:lnTo>
                  <a:pt x="22579" y="302906"/>
                </a:lnTo>
                <a:lnTo>
                  <a:pt x="39421" y="259973"/>
                </a:lnTo>
                <a:lnTo>
                  <a:pt x="60470" y="219356"/>
                </a:lnTo>
                <a:lnTo>
                  <a:pt x="85456" y="181325"/>
                </a:lnTo>
                <a:lnTo>
                  <a:pt x="114108" y="146151"/>
                </a:lnTo>
                <a:lnTo>
                  <a:pt x="146158" y="114103"/>
                </a:lnTo>
                <a:lnTo>
                  <a:pt x="181333" y="85451"/>
                </a:lnTo>
                <a:lnTo>
                  <a:pt x="219365" y="60467"/>
                </a:lnTo>
                <a:lnTo>
                  <a:pt x="259983" y="39419"/>
                </a:lnTo>
                <a:lnTo>
                  <a:pt x="302917" y="22578"/>
                </a:lnTo>
                <a:lnTo>
                  <a:pt x="347897" y="10215"/>
                </a:lnTo>
                <a:lnTo>
                  <a:pt x="394652" y="2598"/>
                </a:lnTo>
                <a:lnTo>
                  <a:pt x="442912" y="0"/>
                </a:lnTo>
                <a:lnTo>
                  <a:pt x="491172" y="2598"/>
                </a:lnTo>
                <a:lnTo>
                  <a:pt x="537927" y="10215"/>
                </a:lnTo>
                <a:lnTo>
                  <a:pt x="582907" y="22578"/>
                </a:lnTo>
                <a:lnTo>
                  <a:pt x="625841" y="39419"/>
                </a:lnTo>
                <a:lnTo>
                  <a:pt x="666459" y="60467"/>
                </a:lnTo>
                <a:lnTo>
                  <a:pt x="704491" y="85451"/>
                </a:lnTo>
                <a:lnTo>
                  <a:pt x="739666" y="114103"/>
                </a:lnTo>
                <a:lnTo>
                  <a:pt x="771716" y="146151"/>
                </a:lnTo>
                <a:lnTo>
                  <a:pt x="800368" y="181325"/>
                </a:lnTo>
                <a:lnTo>
                  <a:pt x="825354" y="219356"/>
                </a:lnTo>
                <a:lnTo>
                  <a:pt x="846403" y="259973"/>
                </a:lnTo>
                <a:lnTo>
                  <a:pt x="863245" y="302906"/>
                </a:lnTo>
                <a:lnTo>
                  <a:pt x="875609" y="347885"/>
                </a:lnTo>
                <a:lnTo>
                  <a:pt x="883226" y="394639"/>
                </a:lnTo>
                <a:lnTo>
                  <a:pt x="885825" y="442899"/>
                </a:lnTo>
                <a:close/>
              </a:path>
            </a:pathLst>
          </a:custGeom>
          <a:ln w="12700">
            <a:solidFill>
              <a:srgbClr val="4062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8" name="object 414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577328" y="2734237"/>
            <a:ext cx="447840" cy="247388"/>
          </a:xfrm>
          <a:prstGeom prst="rect">
            <a:avLst/>
          </a:prstGeom>
        </p:spPr>
      </p:pic>
      <p:sp>
        <p:nvSpPr>
          <p:cNvPr id="109" name="object 415"/>
          <p:cNvSpPr/>
          <p:nvPr/>
        </p:nvSpPr>
        <p:spPr>
          <a:xfrm>
            <a:off x="6965709" y="2766655"/>
            <a:ext cx="602891" cy="602891"/>
          </a:xfrm>
          <a:custGeom>
            <a:avLst/>
            <a:gdLst/>
            <a:ahLst/>
            <a:cxnLst/>
            <a:rect l="l" t="t" r="r" b="b"/>
            <a:pathLst>
              <a:path w="603250" h="603250">
                <a:moveTo>
                  <a:pt x="603250" y="0"/>
                </a:moveTo>
                <a:lnTo>
                  <a:pt x="0" y="603250"/>
                </a:lnTo>
              </a:path>
            </a:pathLst>
          </a:custGeom>
          <a:ln w="25400">
            <a:solidFill>
              <a:srgbClr val="BE1E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6" name="그림 125">
            <a:extLst>
              <a:ext uri="{FF2B5EF4-FFF2-40B4-BE49-F238E27FC236}">
                <a16:creationId xmlns:a16="http://schemas.microsoft.com/office/drawing/2014/main" xmlns="" id="{4DFDC8B1-19C1-4051-8FC3-9F5CA1B3843B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49" y="4299389"/>
            <a:ext cx="2074171" cy="1554067"/>
          </a:xfrm>
          <a:prstGeom prst="rect">
            <a:avLst/>
          </a:prstGeom>
        </p:spPr>
      </p:pic>
      <p:pic>
        <p:nvPicPr>
          <p:cNvPr id="127" name="object 149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556136" y="1700937"/>
            <a:ext cx="2660662" cy="11502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1129" y="2537648"/>
            <a:ext cx="961552" cy="3075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+mj-ea"/>
                <a:ea typeface="+mj-ea"/>
              </a:rPr>
              <a:t>멀티 기능</a:t>
            </a:r>
            <a:endParaRPr lang="en-US" altLang="ko-KR" sz="1400" b="1" dirty="0">
              <a:latin typeface="+mj-ea"/>
              <a:ea typeface="+mj-ea"/>
            </a:endParaRPr>
          </a:p>
        </p:txBody>
      </p:sp>
      <p:sp>
        <p:nvSpPr>
          <p:cNvPr id="4096" name="TextBox 4095"/>
          <p:cNvSpPr txBox="1"/>
          <p:nvPr/>
        </p:nvSpPr>
        <p:spPr>
          <a:xfrm>
            <a:off x="148191" y="2904490"/>
            <a:ext cx="1755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485" indent="-228485">
              <a:buAutoNum type="arabicPeriod"/>
            </a:pPr>
            <a:r>
              <a:rPr lang="ko-KR" altLang="en-US" sz="1200" b="1" dirty="0"/>
              <a:t>공동현관 자동 출입</a:t>
            </a:r>
            <a:endParaRPr lang="en-US" altLang="ko-KR" sz="1200" b="1" dirty="0"/>
          </a:p>
          <a:p>
            <a:pPr marL="228485" indent="-228485">
              <a:buAutoNum type="arabicPeriod"/>
            </a:pPr>
            <a:r>
              <a:rPr lang="ko-KR" altLang="en-US" sz="1200" b="1" dirty="0">
                <a:solidFill>
                  <a:srgbClr val="FF0000"/>
                </a:solidFill>
              </a:rPr>
              <a:t>승강기 자동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호출</a:t>
            </a:r>
            <a:endParaRPr lang="en-US" altLang="ko-KR" sz="1200" b="1" dirty="0">
              <a:solidFill>
                <a:srgbClr val="FF0000"/>
              </a:solidFill>
            </a:endParaRPr>
          </a:p>
        </p:txBody>
      </p:sp>
      <p:sp>
        <p:nvSpPr>
          <p:cNvPr id="4097" name="TextBox 4096"/>
          <p:cNvSpPr txBox="1"/>
          <p:nvPr/>
        </p:nvSpPr>
        <p:spPr>
          <a:xfrm>
            <a:off x="31559" y="4020503"/>
            <a:ext cx="2159314" cy="599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무상 설치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사용료 월 </a:t>
            </a:r>
            <a:r>
              <a:rPr lang="en-US" altLang="ko-KR" sz="1100" b="1" dirty="0"/>
              <a:t>1,000</a:t>
            </a:r>
            <a:r>
              <a:rPr lang="ko-KR" altLang="en-US" sz="1100" b="1" dirty="0"/>
              <a:t>원</a:t>
            </a:r>
            <a:endParaRPr lang="en-US" altLang="ko-KR" sz="1100" b="1" dirty="0"/>
          </a:p>
          <a:p>
            <a:r>
              <a:rPr lang="ko-KR" altLang="en-US" sz="1100" b="1" dirty="0"/>
              <a:t>완전 무상 서비스 </a:t>
            </a:r>
            <a:endParaRPr lang="en-US" altLang="ko-KR" sz="1100" b="1" dirty="0"/>
          </a:p>
          <a:p>
            <a:r>
              <a:rPr lang="en-US" altLang="ko-KR" sz="1100" b="1" dirty="0">
                <a:latin typeface="바탕" panose="02030600000101010101" pitchFamily="18" charset="-127"/>
                <a:ea typeface="바탕" panose="02030600000101010101" pitchFamily="18" charset="-127"/>
              </a:rPr>
              <a:t>  </a:t>
            </a:r>
            <a:r>
              <a:rPr lang="ko-KR" altLang="en-US" sz="1100" b="1" dirty="0">
                <a:latin typeface="바탕" panose="02030600000101010101" pitchFamily="18" charset="-127"/>
                <a:ea typeface="바탕" panose="02030600000101010101" pitchFamily="18" charset="-127"/>
              </a:rPr>
              <a:t>→ 윈</a:t>
            </a:r>
            <a:r>
              <a:rPr lang="en-US" altLang="ko-KR" sz="1100" b="1" dirty="0">
                <a:latin typeface="바탕" panose="02030600000101010101" pitchFamily="18" charset="-127"/>
                <a:ea typeface="바탕" panose="02030600000101010101" pitchFamily="18" charset="-127"/>
              </a:rPr>
              <a:t>-</a:t>
            </a:r>
            <a:r>
              <a:rPr lang="ko-KR" altLang="en-US" sz="1100" b="1" dirty="0">
                <a:latin typeface="바탕" panose="02030600000101010101" pitchFamily="18" charset="-127"/>
                <a:ea typeface="바탕" panose="02030600000101010101" pitchFamily="18" charset="-127"/>
              </a:rPr>
              <a:t>윈</a:t>
            </a:r>
            <a:r>
              <a:rPr lang="en-US" altLang="ko-KR" sz="1100" b="1" dirty="0"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1100" b="1" dirty="0">
                <a:latin typeface="바탕" panose="02030600000101010101" pitchFamily="18" charset="-127"/>
                <a:ea typeface="바탕" panose="02030600000101010101" pitchFamily="18" charset="-127"/>
              </a:rPr>
              <a:t>프로젝트 참조</a:t>
            </a:r>
            <a:endParaRPr lang="ko-KR" altLang="en-US" sz="1100" b="1" dirty="0"/>
          </a:p>
        </p:txBody>
      </p:sp>
      <p:sp>
        <p:nvSpPr>
          <p:cNvPr id="4098" name="TextBox 4097"/>
          <p:cNvSpPr txBox="1"/>
          <p:nvPr/>
        </p:nvSpPr>
        <p:spPr>
          <a:xfrm>
            <a:off x="-12267" y="1409676"/>
            <a:ext cx="2107506" cy="830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       포스트 </a:t>
            </a:r>
            <a:r>
              <a:rPr lang="ko-KR" alt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코로나</a:t>
            </a:r>
            <a:endParaRPr lang="en-US" altLang="ko-K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1200" b="1" dirty="0"/>
              <a:t>  비 대면 출입관리 필수</a:t>
            </a:r>
            <a:endParaRPr lang="en-US" altLang="ko-KR" sz="1200" b="1" dirty="0"/>
          </a:p>
          <a:p>
            <a:endParaRPr lang="en-US" altLang="ko-KR" sz="1200" b="1" dirty="0"/>
          </a:p>
          <a:p>
            <a:r>
              <a:rPr lang="ko-KR" altLang="en-US" sz="1200" b="1" dirty="0"/>
              <a:t>개인정보</a:t>
            </a:r>
            <a:r>
              <a:rPr lang="en-US" altLang="ko-KR" sz="1200" b="1" dirty="0"/>
              <a:t>/ </a:t>
            </a:r>
            <a:r>
              <a:rPr lang="ko-KR" altLang="en-US" sz="1200" b="1" dirty="0"/>
              <a:t>배터리 문제 해결</a:t>
            </a:r>
          </a:p>
        </p:txBody>
      </p:sp>
      <p:pic>
        <p:nvPicPr>
          <p:cNvPr id="110" name="Picture 2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30" y="859024"/>
            <a:ext cx="799626" cy="52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388398" y="733904"/>
            <a:ext cx="3428652" cy="1576135"/>
          </a:xfrm>
          <a:prstGeom prst="rect">
            <a:avLst/>
          </a:prstGeom>
        </p:spPr>
      </p:pic>
      <p:cxnSp>
        <p:nvCxnSpPr>
          <p:cNvPr id="5" name="직선 화살표 연결선 4"/>
          <p:cNvCxnSpPr/>
          <p:nvPr/>
        </p:nvCxnSpPr>
        <p:spPr>
          <a:xfrm flipV="1">
            <a:off x="3842195" y="2574148"/>
            <a:ext cx="713941" cy="2710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" name="그림 110">
            <a:extLst>
              <a:ext uri="{FF2B5EF4-FFF2-40B4-BE49-F238E27FC236}">
                <a16:creationId xmlns:a16="http://schemas.microsoft.com/office/drawing/2014/main" xmlns="" id="{1BC36916-3A46-4E1C-9A3D-8CCF02925C1F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190873" y="5093994"/>
            <a:ext cx="2088082" cy="1321938"/>
          </a:xfrm>
          <a:prstGeom prst="rect">
            <a:avLst/>
          </a:prstGeom>
        </p:spPr>
      </p:pic>
      <p:pic>
        <p:nvPicPr>
          <p:cNvPr id="113" name="그림 112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298865" y="1680915"/>
            <a:ext cx="1053636" cy="66027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7798620" y="5363324"/>
            <a:ext cx="2010824" cy="1255311"/>
          </a:xfrm>
          <a:prstGeom prst="rect">
            <a:avLst/>
          </a:prstGeom>
        </p:spPr>
      </p:pic>
      <p:pic>
        <p:nvPicPr>
          <p:cNvPr id="107" name="그림 106">
            <a:extLst>
              <a:ext uri="{FF2B5EF4-FFF2-40B4-BE49-F238E27FC236}">
                <a16:creationId xmlns:a16="http://schemas.microsoft.com/office/drawing/2014/main" xmlns="" id="{33F84D7B-5E43-413C-B6FB-6356998540C1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131" y="5422955"/>
            <a:ext cx="2140037" cy="14338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2865" y="5076422"/>
            <a:ext cx="1503046" cy="261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/>
              <a:t>방문예약시스템 연계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7123" y="2232040"/>
            <a:ext cx="1546301" cy="261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/>
              <a:t>공지사항 기본 서비스</a:t>
            </a:r>
          </a:p>
        </p:txBody>
      </p:sp>
    </p:spTree>
    <p:extLst>
      <p:ext uri="{BB962C8B-B14F-4D97-AF65-F5344CB8AC3E}">
        <p14:creationId xmlns:p14="http://schemas.microsoft.com/office/powerpoint/2010/main" val="28375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843" y="1247917"/>
            <a:ext cx="2361345" cy="40366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0" name="타원 69"/>
          <p:cNvSpPr/>
          <p:nvPr/>
        </p:nvSpPr>
        <p:spPr>
          <a:xfrm>
            <a:off x="8986603" y="2731817"/>
            <a:ext cx="914069" cy="9140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9551584" y="5660731"/>
            <a:ext cx="1456601" cy="210821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rgbClr val="7030A0"/>
                </a:solidFill>
              </a:rPr>
              <a:t>실제 </a:t>
            </a:r>
            <a:r>
              <a:rPr lang="en-US" altLang="ko-KR" sz="1400" dirty="0">
                <a:solidFill>
                  <a:srgbClr val="7030A0"/>
                </a:solidFill>
              </a:rPr>
              <a:t>app</a:t>
            </a:r>
            <a:r>
              <a:rPr lang="ko-KR" altLang="en-US" sz="1400" dirty="0">
                <a:solidFill>
                  <a:srgbClr val="7030A0"/>
                </a:solidFill>
              </a:rPr>
              <a:t>화면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204" y="7139"/>
            <a:ext cx="1186516" cy="55354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374" tIns="45686" rIns="91374" bIns="45686" anchor="ctr" anchorCtr="0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옵션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2-1</a:t>
            </a:r>
            <a:endParaRPr lang="ko-KR" altLang="en-US" sz="2000" b="1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205" y="7139"/>
            <a:ext cx="12187592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1772" y="73658"/>
            <a:ext cx="6712143" cy="369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+mj-ea"/>
                <a:ea typeface="+mj-ea"/>
              </a:rPr>
              <a:t>방문예약시스템 </a:t>
            </a:r>
            <a:r>
              <a:rPr lang="en-US" altLang="ko-KR" b="1" dirty="0">
                <a:latin typeface="+mj-ea"/>
                <a:ea typeface="+mj-ea"/>
              </a:rPr>
              <a:t>– </a:t>
            </a:r>
            <a:r>
              <a:rPr lang="ko-KR" altLang="en-US" b="1" dirty="0">
                <a:latin typeface="+mj-ea"/>
                <a:ea typeface="+mj-ea"/>
              </a:rPr>
              <a:t>주차차단기와 연동되는 </a:t>
            </a:r>
            <a:r>
              <a:rPr lang="ko-KR" altLang="en-US" b="1" dirty="0" err="1">
                <a:latin typeface="+mj-ea"/>
                <a:ea typeface="+mj-ea"/>
              </a:rPr>
              <a:t>리얼</a:t>
            </a:r>
            <a:r>
              <a:rPr lang="ko-KR" altLang="en-US" b="1" dirty="0">
                <a:latin typeface="+mj-ea"/>
                <a:ea typeface="+mj-ea"/>
              </a:rPr>
              <a:t> 방문예약시스템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676" y="1212690"/>
            <a:ext cx="7858025" cy="584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√ 대부분의 방문예약시스템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6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아파트너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모빌 등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주차차단기와 연동 안돼 ► 비효율적</a:t>
            </a:r>
            <a:endParaRPr lang="en-US" altLang="ko-KR" sz="16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√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대부분의 차단기 업체 프로그램 호환 </a:t>
            </a:r>
            <a:r>
              <a:rPr lang="en-US" altLang="ko-KR" sz="1600" b="1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X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20" name="오각형 19"/>
          <p:cNvSpPr/>
          <p:nvPr/>
        </p:nvSpPr>
        <p:spPr>
          <a:xfrm>
            <a:off x="480676" y="1918460"/>
            <a:ext cx="1007879" cy="2422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솔루션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11597" y="1870352"/>
            <a:ext cx="7292296" cy="338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00B0F0"/>
                </a:solidFill>
              </a:rPr>
              <a:t>기존의 주차차단기시스템에 새로운 방문예약프로그램 적용 </a:t>
            </a:r>
            <a:r>
              <a:rPr lang="en-US" altLang="ko-KR" sz="1600" b="1" dirty="0">
                <a:solidFill>
                  <a:srgbClr val="00B0F0"/>
                </a:solidFill>
              </a:rPr>
              <a:t>+ </a:t>
            </a:r>
            <a:r>
              <a:rPr lang="ko-KR" altLang="en-US" sz="1600" b="1" dirty="0">
                <a:solidFill>
                  <a:srgbClr val="00B0F0"/>
                </a:solidFill>
              </a:rPr>
              <a:t>추가 기능 제공 </a:t>
            </a:r>
          </a:p>
        </p:txBody>
      </p:sp>
      <p:sp>
        <p:nvSpPr>
          <p:cNvPr id="22" name="오각형 21"/>
          <p:cNvSpPr/>
          <p:nvPr/>
        </p:nvSpPr>
        <p:spPr>
          <a:xfrm>
            <a:off x="473893" y="970430"/>
            <a:ext cx="1007879" cy="242260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문제점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619582" y="2288672"/>
            <a:ext cx="7918964" cy="830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>
                <a:latin typeface="+mj-ea"/>
              </a:rPr>
              <a:t>입주자용 방문예약</a:t>
            </a:r>
            <a:r>
              <a:rPr lang="en-US" altLang="ko-KR" sz="1600" b="1" dirty="0">
                <a:latin typeface="+mj-ea"/>
              </a:rPr>
              <a:t> app</a:t>
            </a:r>
            <a:r>
              <a:rPr lang="ko-KR" altLang="en-US" sz="1600" b="1" dirty="0">
                <a:latin typeface="+mj-ea"/>
              </a:rPr>
              <a:t> </a:t>
            </a:r>
            <a:r>
              <a:rPr lang="en-US" altLang="ko-KR" sz="1600" b="1" dirty="0">
                <a:latin typeface="+mj-ea"/>
              </a:rPr>
              <a:t>&amp; </a:t>
            </a:r>
            <a:r>
              <a:rPr lang="ko-KR" altLang="en-US" sz="1600" b="1" dirty="0">
                <a:latin typeface="+mj-ea"/>
              </a:rPr>
              <a:t>관리자용 </a:t>
            </a:r>
            <a:r>
              <a:rPr lang="en-US" altLang="ko-KR" sz="1600" b="1" dirty="0">
                <a:latin typeface="+mj-ea"/>
              </a:rPr>
              <a:t>app </a:t>
            </a:r>
            <a:r>
              <a:rPr lang="ko-KR" altLang="en-US" sz="1600" b="1" dirty="0">
                <a:latin typeface="+mj-ea"/>
              </a:rPr>
              <a:t>지원 </a:t>
            </a:r>
            <a:r>
              <a:rPr lang="en-US" altLang="ko-KR" sz="1600" b="1" dirty="0">
                <a:latin typeface="+mj-ea"/>
              </a:rPr>
              <a:t>/ </a:t>
            </a:r>
            <a:r>
              <a:rPr lang="ko-KR" altLang="en-US" sz="1600" b="1" dirty="0">
                <a:latin typeface="+mj-ea"/>
              </a:rPr>
              <a:t>방문차량</a:t>
            </a:r>
            <a:r>
              <a:rPr lang="en-US" altLang="ko-KR" sz="1600" b="1" dirty="0">
                <a:latin typeface="+mj-ea"/>
              </a:rPr>
              <a:t> </a:t>
            </a:r>
            <a:r>
              <a:rPr lang="ko-KR" altLang="en-US" sz="1600" b="1" dirty="0">
                <a:latin typeface="+mj-ea"/>
              </a:rPr>
              <a:t>통계 제공</a:t>
            </a:r>
            <a:endParaRPr lang="en-US" altLang="ko-KR" sz="1600" b="1" dirty="0">
              <a:latin typeface="+mj-ea"/>
            </a:endParaRPr>
          </a:p>
          <a:p>
            <a:r>
              <a:rPr lang="ko-KR" altLang="en-US" sz="1600" b="1" dirty="0">
                <a:latin typeface="+mj-ea"/>
              </a:rPr>
              <a:t>아파트</a:t>
            </a:r>
            <a:r>
              <a:rPr lang="en-US" altLang="ko-KR" sz="1600" b="1" dirty="0">
                <a:latin typeface="+mj-ea"/>
              </a:rPr>
              <a:t> </a:t>
            </a:r>
            <a:r>
              <a:rPr lang="ko-KR" altLang="en-US" sz="1600" b="1" dirty="0">
                <a:latin typeface="+mj-ea"/>
              </a:rPr>
              <a:t>단지 주차관리규정에 맞춤형으로 프로그램 제공</a:t>
            </a:r>
            <a:endParaRPr lang="en-US" altLang="ko-KR" sz="1600" b="1" dirty="0">
              <a:latin typeface="+mj-ea"/>
            </a:endParaRPr>
          </a:p>
          <a:p>
            <a:r>
              <a:rPr lang="ko-KR" altLang="en-US" sz="1600" b="1" dirty="0">
                <a:latin typeface="+mj-ea"/>
              </a:rPr>
              <a:t>방문차량 </a:t>
            </a:r>
            <a:r>
              <a:rPr lang="ko-KR" altLang="en-US" sz="1600" b="1" dirty="0" err="1">
                <a:latin typeface="+mj-ea"/>
              </a:rPr>
              <a:t>마일리지</a:t>
            </a:r>
            <a:r>
              <a:rPr lang="ko-KR" altLang="en-US" sz="1600" b="1" dirty="0">
                <a:latin typeface="+mj-ea"/>
              </a:rPr>
              <a:t> 적용도 가능</a:t>
            </a:r>
            <a:endParaRPr lang="en-US" altLang="ko-KR" sz="1600" b="1" dirty="0">
              <a:latin typeface="+mj-ea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24" y="3075902"/>
            <a:ext cx="3788046" cy="35622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01248" y="4160232"/>
            <a:ext cx="4799024" cy="1076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600" b="1" dirty="0"/>
              <a:t>사전방문예약차량은 프리패스</a:t>
            </a:r>
            <a:endParaRPr lang="en-US" altLang="ko-KR" sz="1600" b="1" dirty="0"/>
          </a:p>
          <a:p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600" b="1" dirty="0"/>
              <a:t>현장 방문 차량은 방문 증 자동출력시스템으로</a:t>
            </a:r>
            <a:endParaRPr lang="en-US" altLang="ko-KR" sz="1600" b="1" dirty="0"/>
          </a:p>
          <a:p>
            <a:r>
              <a:rPr lang="en-US" altLang="ko-KR" sz="1600" b="1" dirty="0"/>
              <a:t>   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► 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효율적인 </a:t>
            </a:r>
            <a:r>
              <a:rPr lang="ko-KR" altLang="en-US" sz="1600" b="1" dirty="0"/>
              <a:t>방문차량 관리</a:t>
            </a:r>
            <a:endParaRPr lang="en-US" altLang="ko-KR" sz="1600" b="1" dirty="0"/>
          </a:p>
          <a:p>
            <a:r>
              <a:rPr lang="en-US" altLang="ko-KR" sz="1600" b="1" dirty="0"/>
              <a:t> + </a:t>
            </a:r>
            <a:r>
              <a:rPr lang="ko-KR" altLang="en-US" sz="1600" b="1" dirty="0"/>
              <a:t>불법주차단속프로그램 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► 주차관리의 혁신</a:t>
            </a:r>
            <a:r>
              <a:rPr lang="en-US" altLang="ko-KR" sz="1600" b="1" dirty="0"/>
              <a:t> </a:t>
            </a:r>
            <a:endParaRPr lang="ko-KR" alt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326951" y="3305553"/>
            <a:ext cx="4954056" cy="584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/>
              <a:t>방문예약프로그램 단독 상품으로도 </a:t>
            </a:r>
            <a:r>
              <a:rPr lang="en-US" altLang="ko-KR" sz="1600" b="1" dirty="0">
                <a:solidFill>
                  <a:srgbClr val="FF0000"/>
                </a:solidFill>
              </a:rPr>
              <a:t>OK</a:t>
            </a:r>
          </a:p>
          <a:p>
            <a:r>
              <a:rPr lang="ko-KR" altLang="en-US" sz="1600" b="1" dirty="0"/>
              <a:t>방문예약 </a:t>
            </a:r>
            <a:r>
              <a:rPr lang="en-US" altLang="ko-KR" sz="1600" b="1" dirty="0"/>
              <a:t>+ </a:t>
            </a:r>
            <a:r>
              <a:rPr lang="ko-KR" altLang="en-US" sz="1600" b="1" dirty="0"/>
              <a:t>방문 증 자동발급시스템 결합상품도 </a:t>
            </a:r>
            <a:r>
              <a:rPr lang="en-US" altLang="ko-KR" sz="1600" b="1" dirty="0">
                <a:solidFill>
                  <a:srgbClr val="FF0000"/>
                </a:solidFill>
              </a:rPr>
              <a:t>OK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829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702139A1-A862-65A3-A363-24A851EE9A1A}"/>
              </a:ext>
            </a:extLst>
          </p:cNvPr>
          <p:cNvSpPr/>
          <p:nvPr/>
        </p:nvSpPr>
        <p:spPr>
          <a:xfrm>
            <a:off x="2203" y="7735"/>
            <a:ext cx="1134265" cy="4570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옵션 </a:t>
            </a:r>
            <a:r>
              <a:rPr lang="en-US" altLang="ko-KR" b="1" dirty="0" smtClean="0">
                <a:solidFill>
                  <a:srgbClr val="FF0000"/>
                </a:solidFill>
              </a:rPr>
              <a:t>2-2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26D7EDA-63AC-6038-60E6-3E769FB9C77E}"/>
              </a:ext>
            </a:extLst>
          </p:cNvPr>
          <p:cNvCxnSpPr/>
          <p:nvPr/>
        </p:nvCxnSpPr>
        <p:spPr>
          <a:xfrm>
            <a:off x="459240" y="7735"/>
            <a:ext cx="11026947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31933" y="47886"/>
            <a:ext cx="4928414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방문차량관리시스템 </a:t>
            </a:r>
            <a:r>
              <a:rPr lang="en-US" altLang="ko-KR" sz="2000" b="1" dirty="0"/>
              <a:t>– Drive Thru </a:t>
            </a:r>
            <a:r>
              <a:rPr lang="ko-KR" altLang="en-US" sz="2000" b="1" dirty="0"/>
              <a:t>일반형</a:t>
            </a: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293" y="981295"/>
            <a:ext cx="1705732" cy="3321426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92" y="981296"/>
            <a:ext cx="1729545" cy="3321426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882" y="981295"/>
            <a:ext cx="1998368" cy="3321426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2255079" y="2507260"/>
            <a:ext cx="386358" cy="4000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바탕" panose="02030600000101010101" pitchFamily="18" charset="-127"/>
                <a:ea typeface="바탕" panose="02030600000101010101" pitchFamily="18" charset="-127"/>
              </a:rPr>
              <a:t>►</a:t>
            </a:r>
            <a:endParaRPr lang="ko-KR" alt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283474" y="2507260"/>
            <a:ext cx="273279" cy="4000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바탕" panose="02030600000101010101" pitchFamily="18" charset="-127"/>
                <a:ea typeface="바탕" panose="02030600000101010101" pitchFamily="18" charset="-127"/>
              </a:rPr>
              <a:t>►</a:t>
            </a:r>
            <a:endParaRPr lang="ko-KR" altLang="en-US" sz="2000" dirty="0"/>
          </a:p>
        </p:txBody>
      </p:sp>
      <p:pic>
        <p:nvPicPr>
          <p:cNvPr id="66" name="그림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8628" y="966074"/>
            <a:ext cx="1976032" cy="3351866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686469" y="2507260"/>
            <a:ext cx="376939" cy="40001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latin typeface="바탕" panose="02030600000101010101" pitchFamily="18" charset="-127"/>
                <a:ea typeface="바탕" panose="02030600000101010101" pitchFamily="18" charset="-127"/>
              </a:rPr>
              <a:t>►</a:t>
            </a:r>
            <a:endParaRPr lang="ko-KR" altLang="en-US" sz="2000" dirty="0"/>
          </a:p>
        </p:txBody>
      </p:sp>
      <p:pic>
        <p:nvPicPr>
          <p:cNvPr id="68" name="그림 6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6235" y="981297"/>
            <a:ext cx="2080258" cy="3321425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772431" y="4479190"/>
            <a:ext cx="1008376" cy="46155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근무자 호출</a:t>
            </a:r>
            <a:endParaRPr lang="en-US" altLang="ko-KR" sz="1200" b="1" dirty="0"/>
          </a:p>
          <a:p>
            <a:r>
              <a:rPr lang="ko-KR" altLang="en-US" sz="1200" b="1" dirty="0"/>
              <a:t>  방문 신고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41437" y="4479190"/>
            <a:ext cx="1425060" cy="46155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    방문 신고 후</a:t>
            </a:r>
            <a:endParaRPr lang="en-US" altLang="ko-KR" sz="1200" b="1" dirty="0"/>
          </a:p>
          <a:p>
            <a:r>
              <a:rPr lang="ko-KR" altLang="en-US" sz="1200" b="1" dirty="0"/>
              <a:t>방문 증 자동 출력</a:t>
            </a:r>
            <a:endParaRPr lang="en-US" altLang="ko-KR" sz="12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5009817" y="4507758"/>
            <a:ext cx="1062866" cy="27693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방문 증 절취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422945" y="4479190"/>
            <a:ext cx="1370571" cy="46155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 방문 증 절취 후</a:t>
            </a:r>
            <a:endParaRPr lang="en-US" altLang="ko-KR" sz="1200" b="1" dirty="0"/>
          </a:p>
          <a:p>
            <a:r>
              <a:rPr lang="ko-KR" altLang="en-US" sz="1200" b="1" dirty="0"/>
              <a:t>차단기 자동 개방</a:t>
            </a:r>
            <a:endParaRPr lang="en-US" altLang="ko-KR" sz="12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9740217" y="4479190"/>
            <a:ext cx="1425060" cy="27693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7030A0"/>
                </a:solidFill>
              </a:rPr>
              <a:t>방문 증 실제 사진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423810" y="5220498"/>
            <a:ext cx="5487733" cy="523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7030A0"/>
                </a:solidFill>
              </a:rPr>
              <a:t>- </a:t>
            </a:r>
            <a:r>
              <a:rPr lang="ko-KR" altLang="en-US" sz="1400" b="1" dirty="0">
                <a:solidFill>
                  <a:srgbClr val="7030A0"/>
                </a:solidFill>
              </a:rPr>
              <a:t>경비실 또는</a:t>
            </a:r>
            <a:r>
              <a:rPr lang="en-US" altLang="ko-KR" sz="1400" b="1" dirty="0">
                <a:solidFill>
                  <a:srgbClr val="7030A0"/>
                </a:solidFill>
              </a:rPr>
              <a:t> </a:t>
            </a:r>
            <a:r>
              <a:rPr lang="ko-KR" altLang="en-US" sz="1400" b="1" dirty="0">
                <a:solidFill>
                  <a:srgbClr val="7030A0"/>
                </a:solidFill>
              </a:rPr>
              <a:t>관제센터</a:t>
            </a:r>
            <a:r>
              <a:rPr lang="en-US" altLang="ko-KR" sz="1400" b="1" dirty="0">
                <a:solidFill>
                  <a:srgbClr val="7030A0"/>
                </a:solidFill>
              </a:rPr>
              <a:t>(</a:t>
            </a:r>
            <a:r>
              <a:rPr lang="ko-KR" altLang="en-US" sz="1400" b="1" dirty="0">
                <a:solidFill>
                  <a:srgbClr val="7030A0"/>
                </a:solidFill>
              </a:rPr>
              <a:t>방재실</a:t>
            </a:r>
            <a:r>
              <a:rPr lang="en-US" altLang="ko-KR" sz="1400" b="1" dirty="0">
                <a:solidFill>
                  <a:srgbClr val="7030A0"/>
                </a:solidFill>
              </a:rPr>
              <a:t>)</a:t>
            </a:r>
            <a:r>
              <a:rPr lang="ko-KR" altLang="en-US" sz="1400" b="1" dirty="0">
                <a:solidFill>
                  <a:srgbClr val="7030A0"/>
                </a:solidFill>
              </a:rPr>
              <a:t>는 </a:t>
            </a:r>
            <a:r>
              <a:rPr lang="en-US" altLang="ko-KR" sz="1400" b="1" dirty="0">
                <a:solidFill>
                  <a:srgbClr val="7030A0"/>
                </a:solidFill>
              </a:rPr>
              <a:t>pc </a:t>
            </a:r>
            <a:r>
              <a:rPr lang="ko-KR" altLang="en-US" sz="1400" b="1" dirty="0">
                <a:solidFill>
                  <a:srgbClr val="7030A0"/>
                </a:solidFill>
              </a:rPr>
              <a:t>버전으로 </a:t>
            </a:r>
            <a:r>
              <a:rPr lang="en-US" altLang="ko-KR" sz="1400" b="1" dirty="0">
                <a:solidFill>
                  <a:srgbClr val="7030A0"/>
                </a:solidFill>
              </a:rPr>
              <a:t>/ </a:t>
            </a:r>
          </a:p>
          <a:p>
            <a:r>
              <a:rPr lang="en-US" altLang="ko-KR" sz="1400" b="1" dirty="0">
                <a:solidFill>
                  <a:srgbClr val="0070C0"/>
                </a:solidFill>
              </a:rPr>
              <a:t>- </a:t>
            </a:r>
            <a:r>
              <a:rPr lang="ko-KR" altLang="en-US" sz="1400" b="1" dirty="0">
                <a:solidFill>
                  <a:srgbClr val="0070C0"/>
                </a:solidFill>
              </a:rPr>
              <a:t>경비원 외근 중에는 업무용 핸드폰으로 방문차량 출입관리처리  </a:t>
            </a:r>
            <a:endParaRPr lang="ko-KR" altLang="en-US" sz="1400" b="1" dirty="0"/>
          </a:p>
        </p:txBody>
      </p:sp>
      <p:pic>
        <p:nvPicPr>
          <p:cNvPr id="75" name="그림 74" descr="텍스트, 텔레비전, 실내, 전자기기이(가) 표시된 사진&#10;&#10;자동 생성된 설명">
            <a:extLst>
              <a:ext uri="{FF2B5EF4-FFF2-40B4-BE49-F238E27FC236}">
                <a16:creationId xmlns:a16="http://schemas.microsoft.com/office/drawing/2014/main" xmlns="" id="{AC39BAE6-687C-45FD-84ED-5E32265EE1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1" t="35149" r="18253" b="19928"/>
          <a:stretch/>
        </p:blipFill>
        <p:spPr>
          <a:xfrm>
            <a:off x="7887662" y="5185395"/>
            <a:ext cx="1852555" cy="769292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="" xmlns:a16="http://schemas.microsoft.com/office/drawing/2014/main" id="{787F40DA-EA26-4CB2-A33D-CFB9BE929D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311" y="5143320"/>
            <a:ext cx="853442" cy="853442"/>
          </a:xfrm>
          <a:prstGeom prst="rect">
            <a:avLst/>
          </a:prstGeom>
        </p:spPr>
      </p:pic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9033682">
            <a:off x="9745599" y="5389609"/>
            <a:ext cx="516917" cy="36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103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702139A1-A862-65A3-A363-24A851EE9A1A}"/>
              </a:ext>
            </a:extLst>
          </p:cNvPr>
          <p:cNvSpPr/>
          <p:nvPr/>
        </p:nvSpPr>
        <p:spPr>
          <a:xfrm>
            <a:off x="2205" y="7735"/>
            <a:ext cx="1317143" cy="4570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옵션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2-3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xmlns="" id="{D26D7EDA-63AC-6038-60E6-3E769FB9C77E}"/>
              </a:ext>
            </a:extLst>
          </p:cNvPr>
          <p:cNvCxnSpPr/>
          <p:nvPr/>
        </p:nvCxnSpPr>
        <p:spPr>
          <a:xfrm>
            <a:off x="459240" y="7735"/>
            <a:ext cx="11026947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98861" y="46340"/>
            <a:ext cx="3647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방문 증 발급</a:t>
            </a:r>
            <a:r>
              <a:rPr lang="en-US" altLang="ko-KR" sz="2000" b="1" dirty="0"/>
              <a:t>(1)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– KIOSK </a:t>
            </a:r>
            <a:r>
              <a:rPr lang="ko-KR" altLang="en-US" sz="2000" b="1" dirty="0"/>
              <a:t>타입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0" y="895914"/>
            <a:ext cx="12017881" cy="506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6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143142"/>
            <a:ext cx="1283895" cy="4570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옵션 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3-1</a:t>
            </a:r>
            <a:endParaRPr lang="ko-KR" altLang="en-US" sz="2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 flipV="1">
            <a:off x="694166" y="140578"/>
            <a:ext cx="11348626" cy="209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530884" y="171305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관리사무소 업무용 </a:t>
            </a:r>
            <a:r>
              <a:rPr lang="ko-KR" altLang="en-US" sz="2000" b="1" dirty="0" smtClean="0"/>
              <a:t>핸드폰</a:t>
            </a:r>
            <a:endParaRPr lang="ko-KR" altLang="en-US" sz="1600" b="1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3895" y="1260240"/>
            <a:ext cx="4881407" cy="268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TextBox 46"/>
          <p:cNvSpPr txBox="1"/>
          <p:nvPr/>
        </p:nvSpPr>
        <p:spPr>
          <a:xfrm>
            <a:off x="683747" y="856462"/>
            <a:ext cx="3852546" cy="338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1. </a:t>
            </a:r>
            <a:r>
              <a:rPr lang="ko-KR" altLang="en-US" sz="1600" b="1" dirty="0"/>
              <a:t>포스트 </a:t>
            </a:r>
            <a:r>
              <a:rPr lang="ko-KR" altLang="en-US" sz="1600" b="1" dirty="0">
                <a:solidFill>
                  <a:srgbClr val="FF0000"/>
                </a:solidFill>
              </a:rPr>
              <a:t>코로나</a:t>
            </a:r>
            <a:r>
              <a:rPr lang="ko-KR" altLang="en-US" sz="1600" b="1" dirty="0"/>
              <a:t> 대비 필수 통신 솔루션</a:t>
            </a:r>
          </a:p>
        </p:txBody>
      </p:sp>
      <p:sp>
        <p:nvSpPr>
          <p:cNvPr id="48" name="타원 47"/>
          <p:cNvSpPr/>
          <p:nvPr/>
        </p:nvSpPr>
        <p:spPr>
          <a:xfrm>
            <a:off x="1947755" y="2721630"/>
            <a:ext cx="3247350" cy="954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184189" y="4228566"/>
            <a:ext cx="3389446" cy="276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관리사무소 폐쇄로 책상 위의 전화 통화 안됨 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52844" y="1566173"/>
            <a:ext cx="4725866" cy="10460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    책상 위의 전화      </a:t>
            </a:r>
            <a:r>
              <a:rPr lang="ko-KR" altLang="en-US" sz="1400" b="1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►     </a:t>
            </a:r>
            <a:r>
              <a:rPr lang="ko-KR" altLang="en-US" sz="1400" b="1" dirty="0">
                <a:latin typeface="+mj-ea"/>
                <a:ea typeface="+mj-ea"/>
              </a:rPr>
              <a:t>공용 핸드폰 </a:t>
            </a:r>
            <a:endParaRPr lang="en-US" altLang="ko-KR" sz="1400" b="1" dirty="0">
              <a:latin typeface="+mj-ea"/>
              <a:ea typeface="+mj-ea"/>
            </a:endParaRPr>
          </a:p>
          <a:p>
            <a:pPr marL="171399" indent="-171399">
              <a:buFontTx/>
              <a:buChar char="-"/>
            </a:pP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들고 다닐 수 없음        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   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언제 어디서나 통화 </a:t>
            </a:r>
            <a:r>
              <a:rPr lang="en-US" altLang="ko-KR" sz="1200" b="1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OK</a:t>
            </a:r>
          </a:p>
          <a:p>
            <a:pPr marL="171399" indent="-171399">
              <a:buFontTx/>
              <a:buChar char="-"/>
            </a:pPr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깜깜</a:t>
            </a:r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이</a:t>
            </a:r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 전화                 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발신번호 표시  </a:t>
            </a:r>
            <a:endParaRPr lang="en-US" altLang="ko-KR" sz="1200" b="1" dirty="0">
              <a:solidFill>
                <a:srgbClr val="00B0F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71399" indent="-171399">
              <a:buFontTx/>
              <a:buChar char="-"/>
            </a:pPr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통화만                          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문자</a:t>
            </a:r>
            <a:r>
              <a:rPr lang="en-US" altLang="ko-KR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톡</a:t>
            </a:r>
            <a:r>
              <a:rPr lang="en-US" altLang="ko-KR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파일 공유</a:t>
            </a:r>
            <a:r>
              <a:rPr lang="en-US" altLang="ko-KR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사진</a:t>
            </a:r>
            <a:r>
              <a:rPr lang="en-US" altLang="ko-KR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동영상</a:t>
            </a:r>
            <a:r>
              <a:rPr lang="en-US" altLang="ko-KR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1200" b="1" dirty="0">
                <a:solidFill>
                  <a:srgbClr val="00B0F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endParaRPr lang="en-US" altLang="ko-KR" sz="1200" b="1" dirty="0">
              <a:solidFill>
                <a:srgbClr val="00B0F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sz="1200" b="1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endParaRPr lang="ko-KR" altLang="en-US" sz="1200" b="1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81882" y="2579123"/>
            <a:ext cx="5467789" cy="492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※ </a:t>
            </a:r>
            <a:r>
              <a:rPr lang="ko-KR" altLang="en-US" sz="1200" b="1" dirty="0">
                <a:latin typeface="+mj-ea"/>
                <a:ea typeface="+mj-ea"/>
              </a:rPr>
              <a:t>직원 개인 핸드폰을 업무용 전화처럼 쓰는 불편함도 </a:t>
            </a:r>
            <a:r>
              <a:rPr lang="ko-KR" altLang="en-US" sz="1200" b="1" dirty="0">
                <a:solidFill>
                  <a:srgbClr val="00B0F0"/>
                </a:solidFill>
                <a:latin typeface="+mj-ea"/>
                <a:ea typeface="+mj-ea"/>
              </a:rPr>
              <a:t>공용 핸드폰</a:t>
            </a:r>
            <a:r>
              <a:rPr lang="ko-KR" altLang="en-US" sz="1200" b="1" dirty="0">
                <a:latin typeface="+mj-ea"/>
                <a:ea typeface="+mj-ea"/>
              </a:rPr>
              <a:t>으로 해결</a:t>
            </a:r>
            <a:endParaRPr lang="en-US" altLang="ko-KR" sz="1200" b="1" dirty="0">
              <a:latin typeface="+mj-ea"/>
              <a:ea typeface="+mj-ea"/>
            </a:endParaRPr>
          </a:p>
          <a:p>
            <a:r>
              <a:rPr lang="en-US" altLang="ko-KR" sz="1400" b="1" dirty="0">
                <a:latin typeface="+mj-ea"/>
                <a:ea typeface="+mj-ea"/>
              </a:rPr>
              <a:t>   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개인 프라이버시 침해</a:t>
            </a:r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통신비 지원 문제</a:t>
            </a:r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endParaRPr lang="ko-KR" altLang="en-US" sz="12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262701" y="4855740"/>
            <a:ext cx="4815602" cy="1261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 </a:t>
            </a:r>
            <a:r>
              <a:rPr lang="en-US" altLang="ko-KR" sz="1400" b="1" dirty="0">
                <a:latin typeface="바탕" panose="02030600000101010101" pitchFamily="18" charset="-127"/>
                <a:ea typeface="바탕" panose="02030600000101010101" pitchFamily="18" charset="-127"/>
              </a:rPr>
              <a:t>※ </a:t>
            </a:r>
            <a:r>
              <a:rPr lang="ko-KR" altLang="en-US" sz="1400" b="1" dirty="0"/>
              <a:t>포스트 코로나 대비 비대면 관리업무필수 통신 솔루션</a:t>
            </a:r>
            <a:endParaRPr lang="en-US" altLang="ko-KR" sz="1400" b="1" dirty="0"/>
          </a:p>
          <a:p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    - 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기존 민원업무 처리는 대면 또는 일반전화 위주</a:t>
            </a:r>
            <a:endParaRPr lang="en-US" altLang="ko-KR" sz="12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sz="1200" b="1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► 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mobile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의 톡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문자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파일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(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문서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사진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동영상 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)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공유 등 </a:t>
            </a:r>
            <a:endParaRPr lang="en-US" altLang="ko-KR" sz="1200" b="1" dirty="0">
              <a:latin typeface="바탕" panose="02030600000101010101" pitchFamily="18" charset="-127"/>
              <a:ea typeface="바탕" panose="02030600000101010101" pitchFamily="18" charset="-127"/>
            </a:endParaRPr>
          </a:p>
          <a:p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       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다양한 기법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기능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을 관리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민원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업무에 도입</a:t>
            </a:r>
            <a:endParaRPr lang="en-US" altLang="ko-KR" sz="1200" b="1" dirty="0">
              <a:latin typeface="바탕" panose="02030600000101010101" pitchFamily="18" charset="-127"/>
              <a:ea typeface="바탕" panose="02030600000101010101" pitchFamily="18" charset="-127"/>
            </a:endParaRPr>
          </a:p>
          <a:p>
            <a:endParaRPr lang="en-US" altLang="ko-KR" sz="1200" b="1" dirty="0">
              <a:latin typeface="바탕" panose="02030600000101010101" pitchFamily="18" charset="-127"/>
              <a:ea typeface="바탕" panose="02030600000101010101" pitchFamily="18" charset="-127"/>
            </a:endParaRPr>
          </a:p>
          <a:p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    ► </a:t>
            </a:r>
            <a:r>
              <a:rPr lang="ko-KR" altLang="en-US" sz="1200" b="1" dirty="0">
                <a:solidFill>
                  <a:srgbClr val="00B0F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무제한 요금제</a:t>
            </a:r>
            <a:r>
              <a:rPr lang="en-US" altLang="ko-KR" sz="1200" b="1" dirty="0">
                <a:solidFill>
                  <a:srgbClr val="00B0F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(49,000</a:t>
            </a:r>
            <a:r>
              <a:rPr lang="ko-KR" altLang="en-US" sz="1200" b="1" dirty="0">
                <a:solidFill>
                  <a:srgbClr val="00B0F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원</a:t>
            </a:r>
            <a:r>
              <a:rPr lang="en-US" altLang="ko-KR" sz="1200" b="1" dirty="0">
                <a:solidFill>
                  <a:srgbClr val="00B0F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 </a:t>
            </a:r>
            <a:r>
              <a:rPr lang="ko-KR" altLang="en-US" sz="1200" b="1" dirty="0">
                <a:solidFill>
                  <a:srgbClr val="00B0F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사용시 일반전화보다 통신료 저렴</a:t>
            </a:r>
            <a:endParaRPr lang="en-US" altLang="ko-KR" sz="1200" b="1" dirty="0">
              <a:solidFill>
                <a:srgbClr val="00B0F0"/>
              </a:solidFill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122" y="823227"/>
            <a:ext cx="1543590" cy="70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48" y="4855740"/>
            <a:ext cx="519927" cy="766673"/>
          </a:xfrm>
          <a:prstGeom prst="rect">
            <a:avLst/>
          </a:prstGeom>
        </p:spPr>
      </p:pic>
      <p:cxnSp>
        <p:nvCxnSpPr>
          <p:cNvPr id="57" name="직선 화살표 연결선 56"/>
          <p:cNvCxnSpPr/>
          <p:nvPr/>
        </p:nvCxnSpPr>
        <p:spPr>
          <a:xfrm>
            <a:off x="3571429" y="3653707"/>
            <a:ext cx="0" cy="4048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351524" y="4011891"/>
            <a:ext cx="2650729" cy="276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관리소장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입대회장 등 개인 연락처 </a:t>
            </a:r>
          </a:p>
        </p:txBody>
      </p:sp>
      <p:cxnSp>
        <p:nvCxnSpPr>
          <p:cNvPr id="59" name="직선 연결선 58"/>
          <p:cNvCxnSpPr/>
          <p:nvPr/>
        </p:nvCxnSpPr>
        <p:spPr>
          <a:xfrm flipH="1">
            <a:off x="6312490" y="923327"/>
            <a:ext cx="8018" cy="54042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그림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122" y="3071388"/>
            <a:ext cx="1825225" cy="1513459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9835887" y="3717696"/>
            <a:ext cx="1625178" cy="276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◀ </a:t>
            </a:r>
            <a:r>
              <a:rPr lang="ko-KR" altLang="en-US" sz="1200" b="1" dirty="0"/>
              <a:t>핸드폰 기본 기능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067180" y="4511647"/>
            <a:ext cx="1546659" cy="461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관리업무용 </a:t>
            </a:r>
            <a:r>
              <a:rPr lang="ko-KR" altLang="en-US" sz="1200" b="1" dirty="0" err="1"/>
              <a:t>앱</a:t>
            </a:r>
            <a:r>
              <a:rPr lang="en-US" altLang="ko-KR" sz="1200" b="1" dirty="0"/>
              <a:t>(app)</a:t>
            </a:r>
          </a:p>
          <a:p>
            <a:r>
              <a:rPr lang="en-US" altLang="ko-KR" sz="1200" b="1" dirty="0"/>
              <a:t>          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▼</a:t>
            </a:r>
            <a:endParaRPr lang="ko-KR" altLang="en-US" sz="1200" b="1" dirty="0"/>
          </a:p>
        </p:txBody>
      </p:sp>
      <p:sp>
        <p:nvSpPr>
          <p:cNvPr id="63" name="덧셈 기호 62"/>
          <p:cNvSpPr/>
          <p:nvPr/>
        </p:nvSpPr>
        <p:spPr>
          <a:xfrm>
            <a:off x="10462402" y="4029110"/>
            <a:ext cx="359910" cy="398912"/>
          </a:xfrm>
          <a:prstGeom prst="mathPlu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0745" y="4973145"/>
            <a:ext cx="4275925" cy="1226560"/>
          </a:xfrm>
          <a:prstGeom prst="rect">
            <a:avLst/>
          </a:prstGeom>
        </p:spPr>
      </p:pic>
      <p:pic>
        <p:nvPicPr>
          <p:cNvPr id="65" name="Picture 6" descr="놀랐다 코로나 이모티콘 - Pixabay의 무료 벡터 그래픽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90" y="1107814"/>
            <a:ext cx="841810" cy="84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747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65818" y="705233"/>
            <a:ext cx="5414612" cy="307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latin typeface="바탕" panose="02030600000101010101" pitchFamily="18" charset="-127"/>
                <a:ea typeface="바탕" panose="02030600000101010101" pitchFamily="18" charset="-127"/>
              </a:rPr>
              <a:t>▪ </a:t>
            </a:r>
            <a:r>
              <a:rPr lang="en-US" altLang="ko-KR" sz="1400" b="1" dirty="0"/>
              <a:t>U+ Biz </a:t>
            </a:r>
            <a:r>
              <a:rPr lang="ko-KR" altLang="en-US" sz="1400" b="1" dirty="0"/>
              <a:t>폰  </a:t>
            </a:r>
            <a:r>
              <a:rPr lang="ko-KR" altLang="en-US" sz="1400" b="1" dirty="0">
                <a:latin typeface="바탕" panose="02030600000101010101" pitchFamily="18" charset="-127"/>
                <a:ea typeface="바탕" panose="02030600000101010101" pitchFamily="18" charset="-127"/>
              </a:rPr>
              <a:t>► </a:t>
            </a:r>
            <a:r>
              <a:rPr lang="ko-KR" altLang="en-US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내 폰 에 들어 온 사무실 대표 전화번호</a:t>
            </a:r>
            <a:r>
              <a:rPr lang="en-US" altLang="ko-KR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(app)</a:t>
            </a:r>
            <a:endParaRPr lang="ko-KR" altLang="en-US" sz="1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A04202E0-6555-4512-82A3-841C45289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28" y="1225962"/>
            <a:ext cx="1563556" cy="1389828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2560890" y="1985842"/>
            <a:ext cx="452917" cy="90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47929" y="1964848"/>
            <a:ext cx="742339" cy="24616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내 핸드폰</a:t>
            </a:r>
          </a:p>
        </p:txBody>
      </p:sp>
      <p:cxnSp>
        <p:nvCxnSpPr>
          <p:cNvPr id="19" name="직선 화살표 연결선 18"/>
          <p:cNvCxnSpPr/>
          <p:nvPr/>
        </p:nvCxnSpPr>
        <p:spPr>
          <a:xfrm flipV="1">
            <a:off x="2560890" y="1552375"/>
            <a:ext cx="452917" cy="3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47929" y="1401581"/>
            <a:ext cx="697375" cy="3999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사무소 </a:t>
            </a:r>
            <a:endParaRPr lang="en-US" altLang="ko-KR" sz="1000" b="1" dirty="0"/>
          </a:p>
          <a:p>
            <a:r>
              <a:rPr lang="ko-KR" altLang="en-US" sz="1000" b="1" dirty="0"/>
              <a:t>전화번호</a:t>
            </a:r>
          </a:p>
        </p:txBody>
      </p:sp>
      <p:sp>
        <p:nvSpPr>
          <p:cNvPr id="22" name="오른쪽 대괄호 21"/>
          <p:cNvSpPr/>
          <p:nvPr/>
        </p:nvSpPr>
        <p:spPr>
          <a:xfrm>
            <a:off x="3592918" y="1590567"/>
            <a:ext cx="45702" cy="48585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667621" y="1633513"/>
            <a:ext cx="987542" cy="40001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Two Number</a:t>
            </a:r>
          </a:p>
          <a:p>
            <a:r>
              <a:rPr lang="ko-KR" altLang="en-US" sz="1000" dirty="0"/>
              <a:t>    서비스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40D8B88D-8CAC-4FA4-9479-D1D0A56EBA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44" y="2404945"/>
            <a:ext cx="1026082" cy="101474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3456344" y="3413766"/>
            <a:ext cx="1026082" cy="56918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포스트 </a:t>
            </a:r>
            <a:r>
              <a:rPr lang="ko-KR" altLang="en-US" sz="1100" b="1" dirty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코로나</a:t>
            </a:r>
            <a:endParaRPr lang="en-US" altLang="ko-KR" sz="1100" b="1" dirty="0">
              <a:solidFill>
                <a:srgbClr val="FF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sz="1000" dirty="0"/>
              <a:t>   비대면</a:t>
            </a:r>
            <a:r>
              <a:rPr lang="en-US" altLang="ko-KR" sz="1000" dirty="0"/>
              <a:t> </a:t>
            </a:r>
            <a:r>
              <a:rPr lang="ko-KR" altLang="en-US" sz="1000" dirty="0"/>
              <a:t>관리</a:t>
            </a:r>
            <a:endParaRPr lang="en-US" altLang="ko-KR" sz="1000" dirty="0"/>
          </a:p>
          <a:p>
            <a:r>
              <a:rPr lang="ko-KR" altLang="en-US" sz="1000" dirty="0"/>
              <a:t>   필수 아이템</a:t>
            </a:r>
          </a:p>
        </p:txBody>
      </p:sp>
      <p:sp>
        <p:nvSpPr>
          <p:cNvPr id="29" name="아래쪽 화살표 28"/>
          <p:cNvSpPr/>
          <p:nvPr/>
        </p:nvSpPr>
        <p:spPr>
          <a:xfrm>
            <a:off x="4032239" y="2054174"/>
            <a:ext cx="62940" cy="3012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4983774" y="2100676"/>
            <a:ext cx="549242" cy="2206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소통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4983774" y="4353142"/>
            <a:ext cx="549242" cy="2206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협업</a:t>
            </a:r>
          </a:p>
        </p:txBody>
      </p:sp>
      <p:sp>
        <p:nvSpPr>
          <p:cNvPr id="32" name="왼쪽 대괄호 31"/>
          <p:cNvSpPr/>
          <p:nvPr/>
        </p:nvSpPr>
        <p:spPr>
          <a:xfrm>
            <a:off x="5605192" y="1762243"/>
            <a:ext cx="73125" cy="91406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/>
          <p:cNvCxnSpPr>
            <a:stCxn id="30" idx="3"/>
            <a:endCxn id="32" idx="1"/>
          </p:cNvCxnSpPr>
          <p:nvPr/>
        </p:nvCxnSpPr>
        <p:spPr>
          <a:xfrm>
            <a:off x="5533015" y="2210986"/>
            <a:ext cx="72177" cy="8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왼쪽 대괄호 43"/>
          <p:cNvSpPr/>
          <p:nvPr/>
        </p:nvSpPr>
        <p:spPr>
          <a:xfrm>
            <a:off x="5605192" y="1755283"/>
            <a:ext cx="73125" cy="91406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연결선 39"/>
          <p:cNvCxnSpPr>
            <a:endCxn id="39" idx="3"/>
          </p:cNvCxnSpPr>
          <p:nvPr/>
        </p:nvCxnSpPr>
        <p:spPr>
          <a:xfrm flipH="1">
            <a:off x="5533016" y="4463451"/>
            <a:ext cx="620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그림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784" y="2462517"/>
            <a:ext cx="541111" cy="427590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163" y="4252524"/>
            <a:ext cx="541111" cy="427590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045" y="1542973"/>
            <a:ext cx="470785" cy="442867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5682129" y="2025463"/>
            <a:ext cx="569181" cy="2461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입주자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61126" y="2890107"/>
            <a:ext cx="440987" cy="2461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직원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82129" y="2027361"/>
            <a:ext cx="569181" cy="2461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입주자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82129" y="2026991"/>
            <a:ext cx="569181" cy="2461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입주자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810323" y="4704004"/>
            <a:ext cx="440987" cy="2461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직원</a:t>
            </a:r>
          </a:p>
        </p:txBody>
      </p:sp>
      <p:cxnSp>
        <p:nvCxnSpPr>
          <p:cNvPr id="68" name="직선 연결선 67"/>
          <p:cNvCxnSpPr/>
          <p:nvPr/>
        </p:nvCxnSpPr>
        <p:spPr>
          <a:xfrm>
            <a:off x="6360674" y="1833495"/>
            <a:ext cx="230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6360674" y="2684544"/>
            <a:ext cx="230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6372112" y="4463451"/>
            <a:ext cx="230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6602388" y="1459562"/>
            <a:ext cx="4901558" cy="6889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6602388" y="2380662"/>
            <a:ext cx="4901558" cy="6889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직사각형 79"/>
          <p:cNvSpPr/>
          <p:nvPr/>
        </p:nvSpPr>
        <p:spPr>
          <a:xfrm>
            <a:off x="6602387" y="3239546"/>
            <a:ext cx="4901558" cy="32837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6602387" y="1497270"/>
            <a:ext cx="4670984" cy="5538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- </a:t>
            </a:r>
            <a:r>
              <a:rPr lang="ko-KR" altLang="en-US" sz="1200" dirty="0"/>
              <a:t>언제 어디서나 입주자와 통화 </a:t>
            </a:r>
            <a:r>
              <a:rPr lang="ko-KR" altLang="en-US" sz="1200" dirty="0">
                <a:latin typeface="바탕" panose="02030600000101010101" pitchFamily="18" charset="-127"/>
                <a:ea typeface="바탕" panose="02030600000101010101" pitchFamily="18" charset="-127"/>
              </a:rPr>
              <a:t>→ 들고 다니는 사무실 전화번호</a:t>
            </a:r>
            <a:endParaRPr lang="en-US" altLang="ko-KR" sz="1200" dirty="0">
              <a:latin typeface="바탕" panose="02030600000101010101" pitchFamily="18" charset="-127"/>
              <a:ea typeface="바탕" panose="02030600000101010101" pitchFamily="18" charset="-127"/>
            </a:endParaRPr>
          </a:p>
          <a:p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 - </a:t>
            </a: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내 폰 에서 전화를 해도 상대 폰 에는 사무실 번호로 표시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711259" y="2453074"/>
            <a:ext cx="4225911" cy="64609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171399" indent="-171399">
              <a:buFontTx/>
              <a:buChar char="-"/>
            </a:pPr>
            <a:r>
              <a:rPr lang="ko-KR" altLang="en-US" sz="1200" dirty="0"/>
              <a:t>본사 </a:t>
            </a:r>
            <a:r>
              <a:rPr lang="en-US" altLang="ko-KR" sz="1200" dirty="0"/>
              <a:t>/ </a:t>
            </a:r>
            <a:r>
              <a:rPr lang="ko-KR" altLang="en-US" sz="1200" dirty="0"/>
              <a:t>센터 조직도 기반 내선 통화</a:t>
            </a:r>
            <a:r>
              <a:rPr lang="en-US" altLang="ko-KR" sz="1200" dirty="0"/>
              <a:t>(</a:t>
            </a:r>
            <a:r>
              <a:rPr lang="ko-KR" altLang="en-US" sz="1200" dirty="0"/>
              <a:t>교환기 역할 </a:t>
            </a:r>
            <a:r>
              <a:rPr lang="en-US" altLang="ko-KR" sz="1200" dirty="0"/>
              <a:t>/ </a:t>
            </a:r>
            <a:r>
              <a:rPr lang="ko-KR" altLang="en-US" sz="1200" dirty="0"/>
              <a:t>무료</a:t>
            </a:r>
            <a:r>
              <a:rPr lang="en-US" altLang="ko-KR" sz="1200" dirty="0"/>
              <a:t>)</a:t>
            </a:r>
          </a:p>
          <a:p>
            <a:pPr marL="171399" indent="-171399">
              <a:buFontTx/>
              <a:buChar char="-"/>
            </a:pPr>
            <a:r>
              <a:rPr lang="en-US" altLang="ko-KR" sz="1200" dirty="0"/>
              <a:t>Two number </a:t>
            </a:r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→ </a:t>
            </a:r>
            <a:r>
              <a:rPr lang="ko-KR" altLang="en-US" sz="1200" dirty="0">
                <a:latin typeface="바탕" panose="02030600000101010101" pitchFamily="18" charset="-127"/>
                <a:ea typeface="바탕" panose="02030600000101010101" pitchFamily="18" charset="-127"/>
              </a:rPr>
              <a:t>직원</a:t>
            </a:r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1200" dirty="0">
                <a:latin typeface="The정고딕170" panose="02020603020101020101" pitchFamily="18" charset="-127"/>
                <a:ea typeface="The정고딕170" panose="02020603020101020101" pitchFamily="18" charset="-127"/>
              </a:rPr>
              <a:t>업무용 폰</a:t>
            </a:r>
            <a:r>
              <a:rPr lang="ko-KR" altLang="en-US" sz="1200" dirty="0">
                <a:latin typeface="바탕" panose="02030600000101010101" pitchFamily="18" charset="-127"/>
                <a:ea typeface="바탕" panose="02030600000101010101" pitchFamily="18" charset="-127"/>
              </a:rPr>
              <a:t> 기능 </a:t>
            </a:r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+ </a:t>
            </a:r>
            <a:r>
              <a:rPr lang="ko-KR" altLang="en-US" sz="1200" dirty="0">
                <a:latin typeface="바탕" panose="02030600000101010101" pitchFamily="18" charset="-127"/>
                <a:ea typeface="바탕" panose="02030600000101010101" pitchFamily="18" charset="-127"/>
              </a:rPr>
              <a:t>프라이버시 기능</a:t>
            </a:r>
            <a:endParaRPr lang="en-US" altLang="ko-KR" sz="1200" dirty="0">
              <a:latin typeface="바탕" panose="02030600000101010101" pitchFamily="18" charset="-127"/>
              <a:ea typeface="바탕" panose="02030600000101010101" pitchFamily="18" charset="-127"/>
            </a:endParaRPr>
          </a:p>
          <a:p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                        </a:t>
            </a:r>
            <a:r>
              <a:rPr lang="ko-KR" altLang="en-US" sz="1200" dirty="0">
                <a:latin typeface="바탕" panose="02030600000101010101" pitchFamily="18" charset="-127"/>
                <a:ea typeface="바탕" panose="02030600000101010101" pitchFamily="18" charset="-127"/>
              </a:rPr>
              <a:t>입주자대표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업무용 폰</a:t>
            </a:r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1200" dirty="0">
                <a:latin typeface="The정고딕170" panose="02020603020101020101" pitchFamily="18" charset="-127"/>
                <a:ea typeface="The정고딕170" panose="02020603020101020101" pitchFamily="18" charset="-127"/>
              </a:rPr>
              <a:t>법인 폰</a:t>
            </a:r>
            <a:r>
              <a:rPr lang="ko-KR" altLang="en-US" sz="1200" dirty="0">
                <a:latin typeface="바탕" panose="02030600000101010101" pitchFamily="18" charset="-127"/>
                <a:ea typeface="바탕" panose="02030600000101010101" pitchFamily="18" charset="-127"/>
              </a:rPr>
              <a:t> 역할</a:t>
            </a:r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en-US" altLang="ko-KR" sz="1200" dirty="0"/>
              <a:t> </a:t>
            </a:r>
            <a:endParaRPr lang="ko-KR" altLang="en-US" sz="1200" dirty="0"/>
          </a:p>
        </p:txBody>
      </p:sp>
      <p:sp>
        <p:nvSpPr>
          <p:cNvPr id="87" name="TextBox 86"/>
          <p:cNvSpPr txBox="1"/>
          <p:nvPr/>
        </p:nvSpPr>
        <p:spPr>
          <a:xfrm>
            <a:off x="8134071" y="3277443"/>
            <a:ext cx="3277473" cy="2768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바탕" panose="02030600000101010101" pitchFamily="18" charset="-127"/>
                <a:ea typeface="바탕" panose="02030600000101010101" pitchFamily="18" charset="-127"/>
              </a:rPr>
              <a:t>▪ </a:t>
            </a:r>
            <a:r>
              <a:rPr lang="ko-KR" altLang="en-US" sz="1200" dirty="0"/>
              <a:t>미니 그룹웨어 기능</a:t>
            </a:r>
            <a:r>
              <a:rPr lang="en-US" altLang="ko-KR" sz="1200" dirty="0"/>
              <a:t> </a:t>
            </a:r>
            <a:endParaRPr lang="ko-KR" altLang="en-US" sz="1200" dirty="0"/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3822" y="3532416"/>
            <a:ext cx="3818356" cy="2270118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7037846" y="5931560"/>
            <a:ext cx="4285759" cy="40001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본사</a:t>
            </a:r>
            <a:r>
              <a:rPr lang="en-US" altLang="ko-KR" sz="1000" b="1" dirty="0"/>
              <a:t>/</a:t>
            </a:r>
            <a:r>
              <a:rPr lang="ko-KR" altLang="en-US" sz="1000" b="1" dirty="0"/>
              <a:t>센터 조직도 기반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► 게시판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공지 사항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),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채팅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업무지시 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보고 기능</a:t>
            </a:r>
            <a:endParaRPr lang="en-US" altLang="ko-KR" sz="1000" b="1" dirty="0">
              <a:latin typeface="바탕" panose="02030600000101010101" pitchFamily="18" charset="-127"/>
              <a:ea typeface="바탕" panose="02030600000101010101" pitchFamily="18" charset="-127"/>
            </a:endParaRPr>
          </a:p>
          <a:p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                                  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파일 공유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문서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사진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동영상</a:t>
            </a:r>
            <a:r>
              <a:rPr lang="en-US" altLang="ko-KR" sz="1000" b="1" dirty="0"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1000" b="1" dirty="0"/>
              <a:t>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322661" y="3457332"/>
            <a:ext cx="1403599" cy="953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/>
              <a:t>기본료 </a:t>
            </a:r>
            <a:r>
              <a:rPr lang="en-US" altLang="ko-KR" sz="1050" b="1" dirty="0"/>
              <a:t>5,500</a:t>
            </a:r>
            <a:r>
              <a:rPr lang="ko-KR" altLang="en-US" sz="1050" b="1" dirty="0"/>
              <a:t>원</a:t>
            </a:r>
            <a:endParaRPr lang="en-US" altLang="ko-KR" sz="1050" b="1" dirty="0"/>
          </a:p>
          <a:p>
            <a:r>
              <a:rPr lang="ko-KR" altLang="en-US" sz="1050" b="1" dirty="0"/>
              <a:t>통화료는 저렴한</a:t>
            </a:r>
            <a:endParaRPr lang="en-US" altLang="ko-KR" sz="1050" b="1" dirty="0"/>
          </a:p>
          <a:p>
            <a:r>
              <a:rPr lang="ko-KR" altLang="en-US" sz="1050" b="1" dirty="0"/>
              <a:t>인터넷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전화요금 </a:t>
            </a:r>
            <a:endParaRPr lang="en-US" altLang="ko-KR" sz="1050" b="1" dirty="0"/>
          </a:p>
          <a:p>
            <a:r>
              <a:rPr lang="en-US" altLang="ko-KR" sz="1050" b="1" dirty="0"/>
              <a:t>        </a:t>
            </a:r>
            <a:r>
              <a:rPr lang="ko-KR" altLang="en-US" sz="1050" b="1" dirty="0"/>
              <a:t>적용</a:t>
            </a:r>
            <a:endParaRPr lang="en-US" altLang="ko-KR" sz="1050" b="1" dirty="0"/>
          </a:p>
          <a:p>
            <a:endParaRPr lang="en-US" altLang="ko-KR" sz="1400" b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80C42610-2DF4-4AA7-BA30-2A647CA79CA9}"/>
              </a:ext>
            </a:extLst>
          </p:cNvPr>
          <p:cNvSpPr txBox="1"/>
          <p:nvPr/>
        </p:nvSpPr>
        <p:spPr>
          <a:xfrm>
            <a:off x="1565529" y="4353142"/>
            <a:ext cx="492265" cy="276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highlight>
                  <a:srgbClr val="FFFF00"/>
                </a:highlight>
              </a:rPr>
              <a:t>혜택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504C90C8-801E-4B5D-8CFE-AB67473901A1}"/>
              </a:ext>
            </a:extLst>
          </p:cNvPr>
          <p:cNvSpPr txBox="1"/>
          <p:nvPr/>
        </p:nvSpPr>
        <p:spPr>
          <a:xfrm>
            <a:off x="580808" y="4736590"/>
            <a:ext cx="2953971" cy="769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/>
              <a:t>관리업무용 공용 폰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일종의 법인 폰</a:t>
            </a:r>
            <a:r>
              <a:rPr lang="en-US" altLang="ko-KR" sz="1100" b="1" dirty="0"/>
              <a:t>)  OR</a:t>
            </a:r>
          </a:p>
          <a:p>
            <a:r>
              <a:rPr lang="ko-KR" altLang="en-US" sz="1100" b="1" dirty="0"/>
              <a:t>본인 핸드폰 요금 매월 </a:t>
            </a:r>
            <a:r>
              <a:rPr lang="en-US" altLang="ko-KR" sz="1100" b="1" dirty="0"/>
              <a:t>5,500~8,800</a:t>
            </a:r>
            <a:r>
              <a:rPr lang="ko-KR" altLang="en-US" sz="1100" b="1" dirty="0"/>
              <a:t>원 할인</a:t>
            </a:r>
            <a:endParaRPr lang="en-US" altLang="ko-KR" sz="1100" b="1" dirty="0"/>
          </a:p>
          <a:p>
            <a:r>
              <a:rPr lang="en-US" altLang="ko-KR" sz="1100" b="1" dirty="0"/>
              <a:t>             LGU+ </a:t>
            </a:r>
            <a:r>
              <a:rPr lang="ko-KR" altLang="en-US" sz="1100" b="1" dirty="0"/>
              <a:t>가입자에 한함</a:t>
            </a:r>
            <a:endParaRPr lang="en-US" altLang="ko-KR" sz="1100" b="1" dirty="0"/>
          </a:p>
          <a:p>
            <a:r>
              <a:rPr lang="en-US" altLang="ko-KR" sz="1100" b="1" dirty="0">
                <a:solidFill>
                  <a:srgbClr val="FF0000"/>
                </a:solidFill>
              </a:rPr>
              <a:t>           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xmlns="" id="{B9CE6CCB-9F6A-4B6E-9BD4-8535FDAFCE2F}"/>
              </a:ext>
            </a:extLst>
          </p:cNvPr>
          <p:cNvCxnSpPr>
            <a:endCxn id="105" idx="0"/>
          </p:cNvCxnSpPr>
          <p:nvPr/>
        </p:nvCxnSpPr>
        <p:spPr>
          <a:xfrm>
            <a:off x="1811661" y="4167460"/>
            <a:ext cx="1" cy="18568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FB7716AD-6625-4B70-A29B-CC6798EF2554}"/>
              </a:ext>
            </a:extLst>
          </p:cNvPr>
          <p:cNvSpPr txBox="1"/>
          <p:nvPr/>
        </p:nvSpPr>
        <p:spPr>
          <a:xfrm>
            <a:off x="3596299" y="5765623"/>
            <a:ext cx="2808132" cy="9231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531" indent="-228531">
              <a:buAutoNum type="arabicPeriod"/>
            </a:pPr>
            <a:r>
              <a:rPr lang="ko-KR" altLang="en-US" sz="1050" b="1" dirty="0"/>
              <a:t>착신전환과 달라요</a:t>
            </a:r>
            <a:r>
              <a:rPr lang="en-US" altLang="ko-KR" sz="1050" b="1" dirty="0"/>
              <a:t>(</a:t>
            </a:r>
            <a:r>
              <a:rPr lang="ko-KR" altLang="en-US" sz="1050" b="1" dirty="0"/>
              <a:t>발신</a:t>
            </a:r>
            <a:r>
              <a:rPr lang="en-US" altLang="ko-KR" sz="1050" b="1" dirty="0"/>
              <a:t>,</a:t>
            </a:r>
            <a:r>
              <a:rPr lang="ko-KR" altLang="en-US" sz="1050" b="1" dirty="0"/>
              <a:t>녹음</a:t>
            </a:r>
            <a:r>
              <a:rPr lang="en-US" altLang="ko-KR" sz="1050" b="1" dirty="0"/>
              <a:t>/</a:t>
            </a:r>
            <a:r>
              <a:rPr lang="ko-KR" altLang="en-US" sz="1050" b="1" dirty="0"/>
              <a:t>돌려주기</a:t>
            </a:r>
            <a:r>
              <a:rPr lang="en-US" altLang="ko-KR" sz="1050" b="1" dirty="0"/>
              <a:t>)</a:t>
            </a:r>
          </a:p>
          <a:p>
            <a:pPr marL="228531" indent="-228531">
              <a:buAutoNum type="arabicPeriod"/>
            </a:pPr>
            <a:r>
              <a:rPr lang="ko-KR" altLang="en-US" sz="1050" b="1" dirty="0"/>
              <a:t>밴드와 달라요 </a:t>
            </a:r>
            <a:endParaRPr lang="en-US" altLang="ko-KR" sz="1050" b="1" dirty="0"/>
          </a:p>
          <a:p>
            <a:r>
              <a:rPr lang="en-US" altLang="ko-KR" sz="1050" b="1" dirty="0"/>
              <a:t>      -  </a:t>
            </a:r>
            <a:r>
              <a:rPr lang="ko-KR" altLang="en-US" sz="1050" b="1" dirty="0"/>
              <a:t>사무실번호로 통화 </a:t>
            </a:r>
            <a:endParaRPr lang="en-US" altLang="ko-KR" sz="1050" b="1" dirty="0"/>
          </a:p>
          <a:p>
            <a:r>
              <a:rPr lang="en-US" altLang="ko-KR" sz="1050" b="1" dirty="0"/>
              <a:t>      -  </a:t>
            </a:r>
            <a:r>
              <a:rPr lang="ko-KR" altLang="en-US" sz="1050" b="1" dirty="0"/>
              <a:t>직원 끼리 만</a:t>
            </a:r>
            <a:r>
              <a:rPr lang="en-US" altLang="ko-KR" sz="1050" b="1" dirty="0"/>
              <a:t>(</a:t>
            </a:r>
            <a:r>
              <a:rPr lang="ko-KR" altLang="en-US" sz="1050" b="1" dirty="0"/>
              <a:t>전체</a:t>
            </a:r>
            <a:r>
              <a:rPr lang="en-US" altLang="ko-KR" sz="1050" b="1" dirty="0"/>
              <a:t>, </a:t>
            </a:r>
            <a:r>
              <a:rPr lang="ko-KR" altLang="en-US" sz="1050" b="1" dirty="0"/>
              <a:t>팀별</a:t>
            </a:r>
            <a:r>
              <a:rPr lang="en-US" altLang="ko-KR" sz="1050" b="1" dirty="0"/>
              <a:t>)</a:t>
            </a:r>
          </a:p>
          <a:p>
            <a:endParaRPr lang="ko-KR" altLang="en-US" sz="1200" dirty="0"/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2205" y="43923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 flipV="1">
            <a:off x="665818" y="141046"/>
            <a:ext cx="11348626" cy="209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355823" y="134616"/>
            <a:ext cx="3481237" cy="40001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j-ea"/>
                <a:ea typeface="+mj-ea"/>
              </a:rPr>
              <a:t>mobile </a:t>
            </a:r>
            <a:r>
              <a:rPr lang="ko-KR" altLang="en-US" sz="2000" dirty="0">
                <a:latin typeface="+mj-ea"/>
                <a:ea typeface="+mj-ea"/>
              </a:rPr>
              <a:t>그룹웨어 </a:t>
            </a:r>
            <a:r>
              <a:rPr lang="en-US" altLang="ko-KR" sz="2000" dirty="0">
                <a:latin typeface="+mj-ea"/>
                <a:ea typeface="+mj-ea"/>
              </a:rPr>
              <a:t>U+ Biz </a:t>
            </a:r>
            <a:r>
              <a:rPr lang="ko-KR" altLang="en-US" sz="2000" dirty="0">
                <a:latin typeface="+mj-ea"/>
                <a:ea typeface="+mj-ea"/>
              </a:rPr>
              <a:t>폰</a:t>
            </a:r>
            <a:r>
              <a:rPr lang="ko-KR" altLang="en-US" sz="2000" dirty="0"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endParaRPr lang="ko-KR" altLang="en-US" sz="2000" dirty="0"/>
          </a:p>
        </p:txBody>
      </p:sp>
      <p:sp>
        <p:nvSpPr>
          <p:cNvPr id="3" name="왼쪽 대괄호 2"/>
          <p:cNvSpPr/>
          <p:nvPr/>
        </p:nvSpPr>
        <p:spPr>
          <a:xfrm>
            <a:off x="4885038" y="2271595"/>
            <a:ext cx="98736" cy="213949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443346" y="3055742"/>
            <a:ext cx="50847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/>
              <a:t>U</a:t>
            </a:r>
            <a:r>
              <a:rPr lang="en-US" altLang="ko-KR" sz="1400" b="1" dirty="0"/>
              <a:t>+ 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Biz</a:t>
            </a:r>
          </a:p>
          <a:p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폰</a:t>
            </a:r>
            <a:endParaRPr lang="ko-KR" altLang="en-US" sz="14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4713334" y="3392728"/>
            <a:ext cx="172337" cy="114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205" y="143142"/>
            <a:ext cx="1353618" cy="4570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옵션 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  <a:ea typeface="+mj-ea"/>
              </a:rPr>
              <a:t>3-2</a:t>
            </a:r>
            <a:endParaRPr lang="ko-KR" altLang="en-US" sz="2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3275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702139A1-A862-65A3-A363-24A851EE9A1A}"/>
              </a:ext>
            </a:extLst>
          </p:cNvPr>
          <p:cNvSpPr/>
          <p:nvPr/>
        </p:nvSpPr>
        <p:spPr>
          <a:xfrm>
            <a:off x="14171" y="-969"/>
            <a:ext cx="1330401" cy="4570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옵션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3-3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26D7EDA-63AC-6038-60E6-3E769FB9C77E}"/>
              </a:ext>
            </a:extLst>
          </p:cNvPr>
          <p:cNvCxnSpPr/>
          <p:nvPr/>
        </p:nvCxnSpPr>
        <p:spPr>
          <a:xfrm>
            <a:off x="459240" y="7735"/>
            <a:ext cx="11026947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44572" y="7736"/>
            <a:ext cx="4514935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+mn-ea"/>
              </a:rPr>
              <a:t>경비업무</a:t>
            </a:r>
            <a:r>
              <a:rPr lang="en-US" altLang="ko-KR" sz="2400" b="1" dirty="0">
                <a:latin typeface="+mn-ea"/>
              </a:rPr>
              <a:t>(</a:t>
            </a:r>
            <a:r>
              <a:rPr lang="ko-KR" altLang="en-US" sz="2400" b="1" dirty="0">
                <a:latin typeface="+mn-ea"/>
              </a:rPr>
              <a:t>순찰</a:t>
            </a:r>
            <a:r>
              <a:rPr lang="en-US" altLang="ko-KR" sz="2400" b="1" dirty="0">
                <a:latin typeface="+mn-ea"/>
              </a:rPr>
              <a:t>)</a:t>
            </a:r>
            <a:r>
              <a:rPr lang="ko-KR" altLang="en-US" sz="2400" b="1" dirty="0">
                <a:latin typeface="+mn-ea"/>
              </a:rPr>
              <a:t>용 전기오토바이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1070" y="3919014"/>
            <a:ext cx="363987" cy="3075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맑은 고딕"/>
                <a:ea typeface="맑은 고딕"/>
              </a:rPr>
              <a:t>◈</a:t>
            </a:r>
            <a:endParaRPr lang="ko-KR" altLang="en-US" sz="1400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="" xmlns:a16="http://schemas.microsoft.com/office/drawing/2014/main" id="{E05B3271-F617-45BF-8697-91096F2B3A5C}"/>
              </a:ext>
            </a:extLst>
          </p:cNvPr>
          <p:cNvCxnSpPr/>
          <p:nvPr/>
        </p:nvCxnSpPr>
        <p:spPr>
          <a:xfrm flipH="1">
            <a:off x="3064951" y="4416503"/>
            <a:ext cx="2086325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="" xmlns:a16="http://schemas.microsoft.com/office/drawing/2014/main" id="{F082CCF7-AD60-4EE5-A5E0-5ECAD75AEC2C}"/>
              </a:ext>
            </a:extLst>
          </p:cNvPr>
          <p:cNvCxnSpPr/>
          <p:nvPr/>
        </p:nvCxnSpPr>
        <p:spPr>
          <a:xfrm flipV="1">
            <a:off x="8030879" y="2031906"/>
            <a:ext cx="0" cy="1080447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1">
            <a:extLst>
              <a:ext uri="{FF2B5EF4-FFF2-40B4-BE49-F238E27FC236}">
                <a16:creationId xmlns="" xmlns:a16="http://schemas.microsoft.com/office/drawing/2014/main" id="{BF53A0A9-0AA7-4387-AB3C-9D7A87CF17B8}"/>
              </a:ext>
            </a:extLst>
          </p:cNvPr>
          <p:cNvSpPr/>
          <p:nvPr/>
        </p:nvSpPr>
        <p:spPr>
          <a:xfrm>
            <a:off x="5151277" y="2906101"/>
            <a:ext cx="2338587" cy="1799158"/>
          </a:xfrm>
          <a:prstGeom prst="round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모서리가 둥근 직사각형 2">
            <a:extLst>
              <a:ext uri="{FF2B5EF4-FFF2-40B4-BE49-F238E27FC236}">
                <a16:creationId xmlns="" xmlns:a16="http://schemas.microsoft.com/office/drawing/2014/main" id="{A9467B22-E166-4574-85B2-4077748BFE11}"/>
              </a:ext>
            </a:extLst>
          </p:cNvPr>
          <p:cNvSpPr/>
          <p:nvPr/>
        </p:nvSpPr>
        <p:spPr>
          <a:xfrm>
            <a:off x="6806057" y="3986547"/>
            <a:ext cx="2340174" cy="1799158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모서리가 둥근 직사각형 4">
            <a:extLst>
              <a:ext uri="{FF2B5EF4-FFF2-40B4-BE49-F238E27FC236}">
                <a16:creationId xmlns="" xmlns:a16="http://schemas.microsoft.com/office/drawing/2014/main" id="{9BF0415B-822C-4199-96FD-B401C7E1BCFB}"/>
              </a:ext>
            </a:extLst>
          </p:cNvPr>
          <p:cNvSpPr/>
          <p:nvPr/>
        </p:nvSpPr>
        <p:spPr>
          <a:xfrm>
            <a:off x="5676427" y="4803625"/>
            <a:ext cx="1080447" cy="1078859"/>
          </a:xfrm>
          <a:prstGeom prst="round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DEC6EDB7-0AAB-4859-B6DF-A710BF511A5B}"/>
              </a:ext>
            </a:extLst>
          </p:cNvPr>
          <p:cNvCxnSpPr/>
          <p:nvPr/>
        </p:nvCxnSpPr>
        <p:spPr>
          <a:xfrm flipH="1">
            <a:off x="9038345" y="4443475"/>
            <a:ext cx="2086324" cy="0"/>
          </a:xfrm>
          <a:prstGeom prst="line">
            <a:avLst/>
          </a:prstGeom>
          <a:ln w="19050">
            <a:solidFill>
              <a:schemeClr val="accent5"/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12">
            <a:extLst>
              <a:ext uri="{FF2B5EF4-FFF2-40B4-BE49-F238E27FC236}">
                <a16:creationId xmlns="" xmlns:a16="http://schemas.microsoft.com/office/drawing/2014/main" id="{08C7DDF3-BF9D-42AA-99A0-5AFEADB80D73}"/>
              </a:ext>
            </a:extLst>
          </p:cNvPr>
          <p:cNvSpPr/>
          <p:nvPr/>
        </p:nvSpPr>
        <p:spPr>
          <a:xfrm>
            <a:off x="6896491" y="4076981"/>
            <a:ext cx="2159306" cy="1618289"/>
          </a:xfrm>
          <a:prstGeom prst="round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제목 3">
            <a:extLst>
              <a:ext uri="{FF2B5EF4-FFF2-40B4-BE49-F238E27FC236}">
                <a16:creationId xmlns="" xmlns:a16="http://schemas.microsoft.com/office/drawing/2014/main" id="{537CC7F0-3BE6-4477-A737-562896FBACD1}"/>
              </a:ext>
            </a:extLst>
          </p:cNvPr>
          <p:cNvSpPr txBox="1">
            <a:spLocks/>
          </p:cNvSpPr>
          <p:nvPr/>
        </p:nvSpPr>
        <p:spPr bwMode="auto">
          <a:xfrm>
            <a:off x="7866241" y="2555544"/>
            <a:ext cx="2342620" cy="842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79" tIns="35979" rIns="35979" bIns="35979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r" eaLnBrk="1" hangingPunct="1"/>
            <a:r>
              <a:rPr kumimoji="0" lang="ko-KR" altLang="en-US" sz="1400" b="1" dirty="0">
                <a:latin typeface="+mj-ea"/>
                <a:ea typeface="+mj-ea"/>
                <a:cs typeface="Verdana" panose="020B0604030504040204" pitchFamily="34" charset="0"/>
              </a:rPr>
              <a:t>최고 속도 </a:t>
            </a:r>
            <a:r>
              <a:rPr kumimoji="0" lang="en-US" altLang="ko-KR" sz="1400" b="1" dirty="0">
                <a:latin typeface="+mj-ea"/>
                <a:ea typeface="+mj-ea"/>
                <a:cs typeface="Verdana" panose="020B0604030504040204" pitchFamily="34" charset="0"/>
              </a:rPr>
              <a:t>45Km/h</a:t>
            </a:r>
          </a:p>
          <a:p>
            <a:pPr algn="r" eaLnBrk="1" hangingPunct="1"/>
            <a:r>
              <a:rPr kumimoji="0" lang="ko-KR" altLang="en-US" sz="1400" b="1" dirty="0">
                <a:latin typeface="+mj-ea"/>
                <a:ea typeface="+mj-ea"/>
                <a:cs typeface="Verdana" panose="020B0604030504040204" pitchFamily="34" charset="0"/>
              </a:rPr>
              <a:t>주행거리</a:t>
            </a:r>
            <a:r>
              <a:rPr kumimoji="0" lang="en-US" altLang="ko-KR" sz="1400" b="1" dirty="0">
                <a:latin typeface="+mj-ea"/>
                <a:ea typeface="+mj-ea"/>
                <a:cs typeface="Verdana" panose="020B0604030504040204" pitchFamily="34" charset="0"/>
              </a:rPr>
              <a:t> </a:t>
            </a:r>
            <a:r>
              <a:rPr kumimoji="0" lang="ko-KR" altLang="en-US" sz="1400" b="1" dirty="0">
                <a:latin typeface="+mj-ea"/>
                <a:ea typeface="+mj-ea"/>
                <a:cs typeface="Verdana" panose="020B0604030504040204" pitchFamily="34" charset="0"/>
              </a:rPr>
              <a:t>약 </a:t>
            </a:r>
            <a:r>
              <a:rPr kumimoji="0" lang="en-US" altLang="ko-KR" sz="1400" b="1" dirty="0">
                <a:latin typeface="+mj-ea"/>
                <a:ea typeface="+mj-ea"/>
                <a:cs typeface="Verdana" panose="020B0604030504040204" pitchFamily="34" charset="0"/>
              </a:rPr>
              <a:t>100km</a:t>
            </a:r>
          </a:p>
          <a:p>
            <a:pPr algn="r" eaLnBrk="1" hangingPunct="1"/>
            <a:r>
              <a:rPr kumimoji="0" lang="en-US" altLang="ko-KR" sz="1400" b="1" dirty="0">
                <a:latin typeface="+mj-ea"/>
                <a:ea typeface="+mj-ea"/>
                <a:cs typeface="Verdana" panose="020B0604030504040204" pitchFamily="34" charset="0"/>
              </a:rPr>
              <a:t>1</a:t>
            </a:r>
            <a:r>
              <a:rPr kumimoji="0" lang="ko-KR" altLang="en-US" sz="1400" b="1" dirty="0">
                <a:latin typeface="+mj-ea"/>
                <a:ea typeface="+mj-ea"/>
                <a:cs typeface="Verdana" panose="020B0604030504040204" pitchFamily="34" charset="0"/>
              </a:rPr>
              <a:t>회</a:t>
            </a:r>
            <a:r>
              <a:rPr kumimoji="0" lang="en-US" altLang="ko-KR" sz="1400" b="1" dirty="0">
                <a:latin typeface="+mj-ea"/>
                <a:ea typeface="+mj-ea"/>
                <a:cs typeface="Verdana" panose="020B0604030504040204" pitchFamily="34" charset="0"/>
              </a:rPr>
              <a:t> </a:t>
            </a:r>
            <a:r>
              <a:rPr kumimoji="0" lang="ko-KR" altLang="en-US" sz="1400" b="1" dirty="0">
                <a:latin typeface="+mj-ea"/>
                <a:ea typeface="+mj-ea"/>
                <a:cs typeface="Verdana" panose="020B0604030504040204" pitchFamily="34" charset="0"/>
              </a:rPr>
              <a:t>충전 비</a:t>
            </a:r>
            <a:r>
              <a:rPr kumimoji="0" lang="en-US" altLang="ko-KR" sz="1400" b="1" dirty="0">
                <a:latin typeface="+mj-ea"/>
                <a:ea typeface="+mj-ea"/>
                <a:cs typeface="Verdana" panose="020B0604030504040204" pitchFamily="34" charset="0"/>
              </a:rPr>
              <a:t> 173</a:t>
            </a:r>
            <a:r>
              <a:rPr kumimoji="0" lang="ko-KR" altLang="en-US" sz="1400" b="1" dirty="0">
                <a:latin typeface="+mj-ea"/>
                <a:ea typeface="+mj-ea"/>
                <a:cs typeface="Verdana" panose="020B0604030504040204" pitchFamily="34" charset="0"/>
              </a:rPr>
              <a:t>원</a:t>
            </a:r>
            <a:r>
              <a:rPr kumimoji="0"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  <a:cs typeface="Verdana" panose="020B0604030504040204" pitchFamily="34" charset="0"/>
              </a:rPr>
              <a:t>.</a:t>
            </a:r>
            <a:r>
              <a:rPr kumimoji="0"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Verdana" panose="020B0604030504040204" pitchFamily="34" charset="0"/>
              </a:rPr>
              <a:t> </a:t>
            </a:r>
            <a:endParaRPr kumimoji="0"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  <a:cs typeface="Verdana" panose="020B0604030504040204" pitchFamily="34" charset="0"/>
            </a:endParaRPr>
          </a:p>
        </p:txBody>
      </p:sp>
      <p:sp>
        <p:nvSpPr>
          <p:cNvPr id="19" name="제목 3">
            <a:extLst>
              <a:ext uri="{FF2B5EF4-FFF2-40B4-BE49-F238E27FC236}">
                <a16:creationId xmlns="" xmlns:a16="http://schemas.microsoft.com/office/drawing/2014/main" id="{4E791AF5-E47E-4321-B951-3BBB2ABB2DB4}"/>
              </a:ext>
            </a:extLst>
          </p:cNvPr>
          <p:cNvSpPr txBox="1">
            <a:spLocks/>
          </p:cNvSpPr>
          <p:nvPr/>
        </p:nvSpPr>
        <p:spPr bwMode="auto">
          <a:xfrm>
            <a:off x="3425101" y="2999707"/>
            <a:ext cx="1596078" cy="5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79" tIns="35979" rIns="35979" bIns="35979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r" eaLnBrk="1" hangingPunct="1"/>
            <a:endParaRPr kumimoji="0" lang="en-US" altLang="ko-KR" sz="1500" dirty="0">
              <a:latin typeface="나눔고딕 ExtraBold" pitchFamily="50" charset="-127"/>
            </a:endParaRPr>
          </a:p>
        </p:txBody>
      </p:sp>
      <p:sp>
        <p:nvSpPr>
          <p:cNvPr id="21" name="제목 3">
            <a:extLst>
              <a:ext uri="{FF2B5EF4-FFF2-40B4-BE49-F238E27FC236}">
                <a16:creationId xmlns="" xmlns:a16="http://schemas.microsoft.com/office/drawing/2014/main" id="{58A5BB51-8357-4C99-9255-85B919C16CA8}"/>
              </a:ext>
            </a:extLst>
          </p:cNvPr>
          <p:cNvSpPr txBox="1">
            <a:spLocks/>
          </p:cNvSpPr>
          <p:nvPr/>
        </p:nvSpPr>
        <p:spPr bwMode="auto">
          <a:xfrm>
            <a:off x="5332144" y="3064756"/>
            <a:ext cx="1978438" cy="37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79" tIns="35979" rIns="35979" bIns="35979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kumimoji="0" lang="en-US" altLang="ko-KR" sz="15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제목 3">
            <a:extLst>
              <a:ext uri="{FF2B5EF4-FFF2-40B4-BE49-F238E27FC236}">
                <a16:creationId xmlns="" xmlns:a16="http://schemas.microsoft.com/office/drawing/2014/main" id="{526609B3-3E25-4A8A-9DC8-0371431BB4B1}"/>
              </a:ext>
            </a:extLst>
          </p:cNvPr>
          <p:cNvSpPr txBox="1">
            <a:spLocks/>
          </p:cNvSpPr>
          <p:nvPr/>
        </p:nvSpPr>
        <p:spPr bwMode="auto">
          <a:xfrm>
            <a:off x="7063079" y="4192799"/>
            <a:ext cx="1826129" cy="37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79" tIns="35979" rIns="35979" bIns="35979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endParaRPr kumimoji="0" lang="en-US" altLang="ko-KR" sz="15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="" xmlns:a16="http://schemas.microsoft.com/office/drawing/2014/main" id="{3BC9FE0C-EA12-4F3C-9A8C-3A638AD6F7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503" y="4172173"/>
            <a:ext cx="1732317" cy="1472873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73601AD4-805D-42B9-BBEE-FDBA9724E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21" y="4803625"/>
            <a:ext cx="1165144" cy="129906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95309165-1034-4BDA-967F-E95C5B280B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72" y="3064756"/>
            <a:ext cx="961442" cy="1483005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="" xmlns:a16="http://schemas.microsoft.com/office/drawing/2014/main" id="{C0B9D7B8-F5DC-47A3-A0A2-D218D179A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959" y="3064756"/>
            <a:ext cx="1010815" cy="92179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DDC14E2-9000-41F1-B4ED-28873777BC1D}"/>
              </a:ext>
            </a:extLst>
          </p:cNvPr>
          <p:cNvSpPr txBox="1"/>
          <p:nvPr/>
        </p:nvSpPr>
        <p:spPr>
          <a:xfrm>
            <a:off x="2643894" y="4652811"/>
            <a:ext cx="6090299" cy="953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등판 능력 </a:t>
            </a:r>
            <a:r>
              <a:rPr lang="en-US" altLang="ko-KR" sz="1400" dirty="0"/>
              <a:t>70%(45</a:t>
            </a:r>
            <a:r>
              <a:rPr lang="ko-KR" altLang="en-US" sz="1400" dirty="0"/>
              <a:t>도</a:t>
            </a:r>
            <a:r>
              <a:rPr lang="en-US" altLang="ko-KR" sz="1400" dirty="0"/>
              <a:t>)</a:t>
            </a:r>
          </a:p>
          <a:p>
            <a:r>
              <a:rPr lang="ko-KR" altLang="en-US" sz="1400" dirty="0"/>
              <a:t>길이 </a:t>
            </a:r>
            <a:r>
              <a:rPr lang="en-US" altLang="ko-KR" sz="1400" dirty="0"/>
              <a:t>1,940 /</a:t>
            </a:r>
            <a:r>
              <a:rPr lang="ko-KR" altLang="en-US" sz="1400" dirty="0"/>
              <a:t>폭 </a:t>
            </a:r>
            <a:r>
              <a:rPr lang="en-US" altLang="ko-KR" sz="1400" dirty="0"/>
              <a:t>675/ </a:t>
            </a:r>
            <a:r>
              <a:rPr lang="ko-KR" altLang="en-US" sz="1400" dirty="0"/>
              <a:t>높이 </a:t>
            </a:r>
            <a:r>
              <a:rPr lang="en-US" altLang="ko-KR" sz="1400" dirty="0"/>
              <a:t>1,77</a:t>
            </a:r>
          </a:p>
          <a:p>
            <a:r>
              <a:rPr lang="ko-KR" altLang="en-US" sz="1400" dirty="0"/>
              <a:t>모터 </a:t>
            </a:r>
            <a:r>
              <a:rPr lang="en-US" altLang="ko-KR" sz="1400" dirty="0"/>
              <a:t>BLDC</a:t>
            </a:r>
          </a:p>
          <a:p>
            <a:r>
              <a:rPr lang="ko-KR" altLang="en-US" sz="1400" dirty="0"/>
              <a:t>브레이크 </a:t>
            </a:r>
            <a:r>
              <a:rPr lang="en-US" altLang="ko-KR" sz="1400" dirty="0"/>
              <a:t>FR Disc / RR</a:t>
            </a:r>
            <a:endParaRPr lang="ko-KR" altLang="en-US" sz="1400" dirty="0"/>
          </a:p>
        </p:txBody>
      </p:sp>
      <p:sp>
        <p:nvSpPr>
          <p:cNvPr id="33" name="제목 3">
            <a:extLst>
              <a:ext uri="{FF2B5EF4-FFF2-40B4-BE49-F238E27FC236}">
                <a16:creationId xmlns="" xmlns:a16="http://schemas.microsoft.com/office/drawing/2014/main" id="{FD6DB1B6-0DBD-4E45-9B77-D840D14C1083}"/>
              </a:ext>
            </a:extLst>
          </p:cNvPr>
          <p:cNvSpPr txBox="1">
            <a:spLocks/>
          </p:cNvSpPr>
          <p:nvPr/>
        </p:nvSpPr>
        <p:spPr bwMode="auto">
          <a:xfrm>
            <a:off x="2624898" y="2590235"/>
            <a:ext cx="2616234" cy="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979" tIns="35979" rIns="35979" bIns="35979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1400" dirty="0">
                <a:latin typeface="나눔고딕 ExtraBold" pitchFamily="50" charset="-127"/>
              </a:rPr>
              <a:t>리튬 이온 배터리</a:t>
            </a:r>
            <a:endParaRPr kumimoji="0" lang="en-US" altLang="ko-KR" sz="1400" dirty="0">
              <a:latin typeface="나눔고딕 ExtraBold" pitchFamily="50" charset="-127"/>
            </a:endParaRPr>
          </a:p>
          <a:p>
            <a:pPr eaLnBrk="1" hangingPunct="1"/>
            <a:r>
              <a:rPr kumimoji="0" lang="ko-KR" altLang="en-US" sz="1400" dirty="0">
                <a:latin typeface="나눔고딕 ExtraBold" pitchFamily="50" charset="-127"/>
              </a:rPr>
              <a:t>정격용량 </a:t>
            </a:r>
            <a:r>
              <a:rPr kumimoji="0" lang="en-US" altLang="ko-KR" sz="1400" dirty="0">
                <a:latin typeface="나눔고딕 ExtraBold" pitchFamily="50" charset="-127"/>
              </a:rPr>
              <a:t>72v</a:t>
            </a:r>
          </a:p>
          <a:p>
            <a:pPr eaLnBrk="1" hangingPunct="1"/>
            <a:r>
              <a:rPr kumimoji="0" lang="ko-KR" altLang="en-US" sz="1400" dirty="0">
                <a:latin typeface="나눔고딕 ExtraBold" pitchFamily="50" charset="-127"/>
              </a:rPr>
              <a:t>충전소요시간</a:t>
            </a:r>
            <a:r>
              <a:rPr kumimoji="0" lang="en-US" altLang="ko-KR" sz="1400" dirty="0">
                <a:latin typeface="나눔고딕 ExtraBold" pitchFamily="50" charset="-127"/>
              </a:rPr>
              <a:t> 4</a:t>
            </a:r>
            <a:r>
              <a:rPr kumimoji="0" lang="ko-KR" altLang="en-US" sz="1400" dirty="0">
                <a:latin typeface="나눔고딕 ExtraBold" pitchFamily="50" charset="-127"/>
              </a:rPr>
              <a:t>시간</a:t>
            </a:r>
            <a:endParaRPr kumimoji="0" lang="en-US" altLang="ko-KR" sz="1400" dirty="0">
              <a:latin typeface="나눔고딕 ExtraBold" pitchFamily="50" charset="-127"/>
            </a:endParaRPr>
          </a:p>
          <a:p>
            <a:pPr eaLnBrk="1" hangingPunct="1"/>
            <a:r>
              <a:rPr kumimoji="0" lang="ko-KR" altLang="en-US" sz="1400" dirty="0">
                <a:latin typeface="나눔고딕 ExtraBold" pitchFamily="50" charset="-127"/>
              </a:rPr>
              <a:t>사용 전업 </a:t>
            </a:r>
            <a:r>
              <a:rPr kumimoji="0" lang="en-US" altLang="ko-KR" sz="1400" dirty="0">
                <a:latin typeface="나눔고딕 ExtraBold" pitchFamily="50" charset="-127"/>
              </a:rPr>
              <a:t>100~220v (</a:t>
            </a:r>
            <a:r>
              <a:rPr kumimoji="0" lang="ko-KR" altLang="en-US" sz="1400" dirty="0">
                <a:latin typeface="나눔고딕 ExtraBold" pitchFamily="50" charset="-127"/>
              </a:rPr>
              <a:t>가정용</a:t>
            </a:r>
            <a:r>
              <a:rPr kumimoji="0" lang="en-US" altLang="ko-KR" sz="1400" dirty="0">
                <a:latin typeface="나눔고딕 ExtraBold" pitchFamily="50" charset="-127"/>
              </a:rPr>
              <a:t>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7DA5CF9-3154-4F5B-AC4C-978DA2056A7B}"/>
              </a:ext>
            </a:extLst>
          </p:cNvPr>
          <p:cNvSpPr txBox="1"/>
          <p:nvPr/>
        </p:nvSpPr>
        <p:spPr>
          <a:xfrm>
            <a:off x="4629268" y="1039117"/>
            <a:ext cx="4849732" cy="645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</a:rPr>
              <a:t>친환경 전기 오토바이 </a:t>
            </a:r>
            <a:r>
              <a:rPr lang="en-US" altLang="ko-KR" sz="2000" b="1" dirty="0">
                <a:solidFill>
                  <a:srgbClr val="002060"/>
                </a:solidFill>
              </a:rPr>
              <a:t>3</a:t>
            </a:r>
            <a:r>
              <a:rPr lang="ko-KR" altLang="en-US" sz="2000" b="1" dirty="0">
                <a:solidFill>
                  <a:srgbClr val="002060"/>
                </a:solidFill>
              </a:rPr>
              <a:t>륜 </a:t>
            </a:r>
            <a:r>
              <a:rPr lang="en-US" altLang="ko-KR" sz="2000" b="1" dirty="0">
                <a:solidFill>
                  <a:srgbClr val="002060"/>
                </a:solidFill>
              </a:rPr>
              <a:t>CNK-TRIO    </a:t>
            </a:r>
          </a:p>
          <a:p>
            <a:r>
              <a:rPr lang="ko-KR" altLang="en-US" sz="1600" b="1" dirty="0">
                <a:solidFill>
                  <a:srgbClr val="7030A0"/>
                </a:solidFill>
              </a:rPr>
              <a:t>       용도 </a:t>
            </a:r>
            <a:r>
              <a:rPr lang="en-US" altLang="ko-KR" sz="1600" b="1" dirty="0">
                <a:solidFill>
                  <a:srgbClr val="7030A0"/>
                </a:solidFill>
              </a:rPr>
              <a:t>– </a:t>
            </a:r>
            <a:r>
              <a:rPr lang="ko-KR" altLang="en-US" sz="1600" b="1" dirty="0">
                <a:solidFill>
                  <a:srgbClr val="7030A0"/>
                </a:solidFill>
              </a:rPr>
              <a:t>관리업무용</a:t>
            </a:r>
            <a:r>
              <a:rPr lang="en-US" altLang="ko-KR" sz="1600" b="1" dirty="0">
                <a:solidFill>
                  <a:srgbClr val="7030A0"/>
                </a:solidFill>
              </a:rPr>
              <a:t>/</a:t>
            </a:r>
            <a:r>
              <a:rPr lang="ko-KR" altLang="en-US" sz="1600" b="1" dirty="0">
                <a:solidFill>
                  <a:srgbClr val="7030A0"/>
                </a:solidFill>
              </a:rPr>
              <a:t>경비 순찰용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5440" y="2438641"/>
            <a:ext cx="20152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지상  </a:t>
            </a:r>
            <a:r>
              <a:rPr lang="en-US" altLang="ko-KR" sz="1200" b="1" dirty="0"/>
              <a:t>– </a:t>
            </a:r>
            <a:r>
              <a:rPr lang="ko-KR" altLang="en-US" sz="1200" b="1" dirty="0"/>
              <a:t>전체 조경</a:t>
            </a:r>
            <a:endParaRPr lang="en-US" altLang="ko-KR" sz="1200" b="1" dirty="0"/>
          </a:p>
          <a:p>
            <a:r>
              <a:rPr lang="en-US" altLang="ko-KR" sz="1200" b="1" dirty="0"/>
              <a:t>         </a:t>
            </a:r>
            <a:r>
              <a:rPr lang="ko-KR" altLang="en-US" sz="1200" b="1" dirty="0"/>
              <a:t>단지 순찰 위해</a:t>
            </a:r>
            <a:endParaRPr lang="en-US" altLang="ko-KR" sz="1200" b="1" dirty="0"/>
          </a:p>
          <a:p>
            <a:r>
              <a:rPr lang="en-US" altLang="ko-KR" sz="1200" b="1" dirty="0"/>
              <a:t>         </a:t>
            </a:r>
            <a:r>
              <a:rPr lang="ko-KR" altLang="en-US" sz="1200" b="1" dirty="0"/>
              <a:t>친환경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저소음</a:t>
            </a:r>
            <a:endParaRPr lang="en-US" altLang="ko-KR" sz="1200" b="1" dirty="0"/>
          </a:p>
          <a:p>
            <a:r>
              <a:rPr lang="en-US" altLang="ko-KR" sz="1200" b="1" dirty="0"/>
              <a:t>         </a:t>
            </a:r>
            <a:r>
              <a:rPr lang="ko-KR" altLang="en-US" sz="1200" b="1" dirty="0"/>
              <a:t>저속 교통수단 </a:t>
            </a:r>
            <a:r>
              <a:rPr lang="ko-KR" altLang="en-US" sz="1200" b="1" dirty="0" smtClean="0"/>
              <a:t>필요</a:t>
            </a:r>
            <a:endParaRPr lang="en-US" altLang="ko-KR" sz="1200" b="1" dirty="0" smtClean="0"/>
          </a:p>
          <a:p>
            <a:endParaRPr lang="en-US" altLang="ko-KR" sz="1200" b="1" dirty="0"/>
          </a:p>
          <a:p>
            <a:r>
              <a:rPr lang="ko-KR" altLang="en-US" sz="1200" b="1" dirty="0"/>
              <a:t>지하주차장</a:t>
            </a:r>
            <a:endParaRPr lang="en-US" altLang="ko-KR" sz="1200" b="1" dirty="0"/>
          </a:p>
          <a:p>
            <a:pPr marL="171365" indent="-171365">
              <a:buFontTx/>
              <a:buChar char="-"/>
            </a:pPr>
            <a:r>
              <a:rPr lang="ko-KR" altLang="en-US" sz="1200" b="1" dirty="0"/>
              <a:t>순찰 및 주차단속 위해</a:t>
            </a:r>
            <a:endParaRPr lang="en-US" altLang="ko-KR" sz="1200" b="1" dirty="0"/>
          </a:p>
          <a:p>
            <a:r>
              <a:rPr lang="ko-KR" altLang="en-US" sz="1200" b="1" dirty="0"/>
              <a:t>           기동력 필요</a:t>
            </a:r>
            <a:endParaRPr lang="en-US" altLang="ko-KR" sz="1200" b="1" dirty="0"/>
          </a:p>
          <a:p>
            <a:endParaRPr lang="ko-KR" alt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394548" y="4329837"/>
            <a:ext cx="1636016" cy="645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3</a:t>
            </a:r>
            <a:r>
              <a:rPr lang="ko-KR" altLang="en-US" sz="1200" b="1" dirty="0"/>
              <a:t>륜 </a:t>
            </a:r>
            <a:r>
              <a:rPr lang="en-US" altLang="ko-KR" sz="1200" b="1" dirty="0"/>
              <a:t>/ </a:t>
            </a:r>
            <a:r>
              <a:rPr lang="ko-KR" altLang="en-US" sz="1200" b="1" dirty="0"/>
              <a:t>저속이라 안전</a:t>
            </a:r>
            <a:endParaRPr lang="en-US" altLang="ko-KR" sz="1200" b="1" dirty="0"/>
          </a:p>
          <a:p>
            <a:r>
              <a:rPr lang="ko-KR" altLang="en-US" sz="1200" b="1" dirty="0"/>
              <a:t>경비순찰 뿐 아니라</a:t>
            </a:r>
            <a:endParaRPr lang="en-US" altLang="ko-KR" sz="1200" b="1" dirty="0"/>
          </a:p>
          <a:p>
            <a:r>
              <a:rPr lang="ko-KR" altLang="en-US" sz="1200" b="1" dirty="0"/>
              <a:t>관리업무용으로도 </a:t>
            </a:r>
            <a:r>
              <a:rPr lang="en-US" altLang="ko-KR" sz="1200" b="1" dirty="0"/>
              <a:t>ok</a:t>
            </a:r>
            <a:endParaRPr lang="ko-KR" altLang="en-US" sz="1200" b="1" dirty="0"/>
          </a:p>
        </p:txBody>
      </p:sp>
      <p:sp>
        <p:nvSpPr>
          <p:cNvPr id="39" name="직사각형 38"/>
          <p:cNvSpPr/>
          <p:nvPr/>
        </p:nvSpPr>
        <p:spPr>
          <a:xfrm>
            <a:off x="9181746" y="5048939"/>
            <a:ext cx="2114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1"/>
            <a:r>
              <a:rPr lang="ko-KR" altLang="en-US" sz="1200" b="1" dirty="0">
                <a:latin typeface="+mj-ea"/>
                <a:ea typeface="+mj-ea"/>
              </a:rPr>
              <a:t>무상 </a:t>
            </a:r>
            <a:r>
              <a:rPr lang="en-US" altLang="ko-KR" sz="1200" b="1" dirty="0">
                <a:latin typeface="+mj-ea"/>
                <a:ea typeface="+mj-ea"/>
              </a:rPr>
              <a:t>A/S 1</a:t>
            </a:r>
            <a:r>
              <a:rPr lang="ko-KR" altLang="en-US" sz="1200" b="1" dirty="0">
                <a:latin typeface="+mj-ea"/>
                <a:ea typeface="+mj-ea"/>
              </a:rPr>
              <a:t>년</a:t>
            </a:r>
            <a:r>
              <a:rPr lang="en-US" altLang="ko-KR" sz="1200" b="1" dirty="0" smtClean="0"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latin typeface="+mj-ea"/>
                <a:ea typeface="+mj-ea"/>
              </a:rPr>
              <a:t>배터리는 </a:t>
            </a:r>
            <a:r>
              <a:rPr lang="en-US" altLang="ko-KR" sz="1200" b="1" dirty="0">
                <a:latin typeface="+mj-ea"/>
                <a:ea typeface="+mj-ea"/>
              </a:rPr>
              <a:t>2</a:t>
            </a:r>
            <a:r>
              <a:rPr lang="ko-KR" altLang="en-US" sz="1200" b="1" dirty="0">
                <a:latin typeface="+mj-ea"/>
                <a:ea typeface="+mj-ea"/>
              </a:rPr>
              <a:t>년</a:t>
            </a:r>
            <a:r>
              <a:rPr lang="en-US" altLang="ko-KR" sz="1200" b="1" dirty="0">
                <a:latin typeface="+mj-ea"/>
                <a:ea typeface="+mj-ea"/>
              </a:rPr>
              <a:t>),</a:t>
            </a:r>
          </a:p>
          <a:p>
            <a:pPr lvl="0" latinLnBrk="1"/>
            <a:r>
              <a:rPr lang="en-US" altLang="ko-KR" sz="1200" b="1" dirty="0">
                <a:latin typeface="+mj-ea"/>
                <a:ea typeface="+mj-ea"/>
              </a:rPr>
              <a:t>      </a:t>
            </a:r>
            <a:r>
              <a:rPr lang="ko-KR" altLang="en-US" sz="1200" b="1" dirty="0">
                <a:latin typeface="+mj-ea"/>
                <a:ea typeface="+mj-ea"/>
              </a:rPr>
              <a:t>옵션 선택 가능</a:t>
            </a:r>
            <a:endParaRPr lang="en-US" altLang="ko-KR" sz="1200" b="1" dirty="0">
              <a:latin typeface="+mj-ea"/>
              <a:ea typeface="+mj-ea"/>
            </a:endParaRPr>
          </a:p>
          <a:p>
            <a:pPr lvl="0" latinLnBrk="1"/>
            <a:r>
              <a:rPr lang="en-US" altLang="ko-KR" sz="1200" b="1" dirty="0">
                <a:latin typeface="+mj-ea"/>
                <a:ea typeface="+mj-ea"/>
              </a:rPr>
              <a:t>     (</a:t>
            </a:r>
            <a:r>
              <a:rPr lang="ko-KR" altLang="en-US" sz="1200" b="1" dirty="0">
                <a:latin typeface="+mj-ea"/>
                <a:ea typeface="+mj-ea"/>
              </a:rPr>
              <a:t>선택 시 요금 추가</a:t>
            </a:r>
            <a:r>
              <a:rPr lang="en-US" altLang="ko-KR" sz="1200" b="1" dirty="0" smtClean="0">
                <a:latin typeface="+mj-ea"/>
                <a:ea typeface="+mj-ea"/>
              </a:rPr>
              <a:t>),</a:t>
            </a:r>
            <a:endParaRPr lang="en-US" altLang="ko-KR" sz="1200" b="1" dirty="0">
              <a:latin typeface="+mj-ea"/>
              <a:ea typeface="+mj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2424442" y="1039117"/>
            <a:ext cx="0" cy="5063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02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utoShape 8" descr="가게 - 스톡일러스트 [23775669] - PIXTA"/>
          <p:cNvSpPr>
            <a:spLocks noChangeAspect="1" noChangeArrowheads="1"/>
          </p:cNvSpPr>
          <p:nvPr/>
        </p:nvSpPr>
        <p:spPr bwMode="auto">
          <a:xfrm>
            <a:off x="170419" y="-143169"/>
            <a:ext cx="304689" cy="3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1754" y="149034"/>
            <a:ext cx="1160735" cy="4570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제공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1</a:t>
            </a:r>
            <a:endParaRPr lang="ko-KR" altLang="en-US" sz="2000" b="1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583467" y="161521"/>
            <a:ext cx="11487814" cy="2310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08365" y="186835"/>
            <a:ext cx="184688" cy="369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652904" y="186834"/>
            <a:ext cx="5157093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 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490" y="236628"/>
            <a:ext cx="2361983" cy="38096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43" y="2162284"/>
            <a:ext cx="878542" cy="897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712" y="764351"/>
            <a:ext cx="11993806" cy="120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+mj-ea"/>
                <a:ea typeface="+mj-ea"/>
              </a:rPr>
              <a:t>√ 처음 시작은 한진 택배 </a:t>
            </a:r>
            <a:r>
              <a:rPr lang="en-US" altLang="ko-KR" sz="1400" b="1" dirty="0">
                <a:latin typeface="+mj-ea"/>
                <a:ea typeface="+mj-ea"/>
              </a:rPr>
              <a:t>&amp; </a:t>
            </a:r>
            <a:r>
              <a:rPr lang="ko-KR" altLang="en-US" sz="1400" b="1" dirty="0" err="1">
                <a:latin typeface="+mj-ea"/>
                <a:ea typeface="+mj-ea"/>
              </a:rPr>
              <a:t>쿠팡</a:t>
            </a:r>
            <a:r>
              <a:rPr lang="ko-KR" altLang="en-US" sz="1400" b="1" dirty="0">
                <a:latin typeface="+mj-ea"/>
                <a:ea typeface="+mj-ea"/>
              </a:rPr>
              <a:t> → 우체국택배는 시와 구 총괄우체국 단위로 참여 계획 → 향후 전 택배회사로 확대</a:t>
            </a:r>
            <a:endParaRPr lang="en-US" altLang="ko-KR" sz="1400" b="1" dirty="0">
              <a:latin typeface="+mj-ea"/>
              <a:ea typeface="+mj-ea"/>
            </a:endParaRPr>
          </a:p>
          <a:p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→ </a:t>
            </a:r>
            <a:r>
              <a:rPr lang="ko-KR" altLang="en-US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택배회사와 참여 조건과 수익모델 협의 필요  </a:t>
            </a:r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/ * </a:t>
            </a:r>
            <a:r>
              <a:rPr lang="ko-KR" altLang="en-US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입주자대표회의가 택배회사들에게 참여 권유 필요하며</a:t>
            </a:r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통합택배센터 운영에 큰 도움이 됩니다</a:t>
            </a:r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</a:p>
          <a:p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→ </a:t>
            </a:r>
            <a:r>
              <a:rPr lang="ko-KR" altLang="en-US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초기 통합택배센터에 참여하지 않는 택배사도 통합택배센터에 세대 배송 위탁 또는</a:t>
            </a:r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보관을 의뢰할 수 있으므로 효과적입니다</a:t>
            </a:r>
            <a:r>
              <a:rPr lang="en-US" altLang="ko-KR" sz="14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</a:p>
          <a:p>
            <a:endParaRPr lang="en-US" altLang="ko-KR" sz="14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r>
              <a:rPr lang="ko-KR" altLang="en-US" sz="1400" b="1" dirty="0">
                <a:latin typeface="+mj-ea"/>
                <a:ea typeface="+mj-ea"/>
              </a:rPr>
              <a:t>√ 통합택배센터 도입의 특장점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468" y="2291895"/>
            <a:ext cx="4728086" cy="953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400" dirty="0"/>
              <a:t>택배차량이 단지를 돌아다니지 않습니다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  </a:t>
            </a:r>
            <a:r>
              <a:rPr lang="ko-KR" altLang="en-US" sz="1400" dirty="0"/>
              <a:t>택배회사 차량은 통합택배센터까지만 운행 </a:t>
            </a:r>
            <a:r>
              <a:rPr lang="en-US" altLang="ko-KR" sz="1400" dirty="0"/>
              <a:t>&amp; </a:t>
            </a:r>
            <a:r>
              <a:rPr lang="ko-KR" altLang="en-US" sz="1400" dirty="0"/>
              <a:t>하역하면</a:t>
            </a:r>
            <a:endParaRPr lang="en-US" altLang="ko-KR" sz="1400" dirty="0"/>
          </a:p>
          <a:p>
            <a:r>
              <a:rPr lang="en-US" altLang="ko-KR" sz="1400" dirty="0"/>
              <a:t>  </a:t>
            </a:r>
            <a:r>
              <a:rPr lang="ko-KR" altLang="en-US" sz="1400" dirty="0"/>
              <a:t>통합택배센터가 배달원 인편으로 가가호호 배송합니다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 </a:t>
            </a:r>
            <a:endParaRPr lang="ko-KR" altLang="en-US" sz="1400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6721" y="2144038"/>
            <a:ext cx="830138" cy="9160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78136" y="2232839"/>
            <a:ext cx="4787382" cy="738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▪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택배회사들의 잦은 엘리베이터 운행이 줄어듭니다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1400" dirty="0"/>
          </a:p>
          <a:p>
            <a:r>
              <a:rPr lang="ko-KR" altLang="en-US" sz="1400" dirty="0"/>
              <a:t>  기존 택배회사들의 무분별한 엘리베이터 이용에 비해</a:t>
            </a:r>
            <a:endParaRPr lang="en-US" altLang="ko-KR" sz="1400" dirty="0"/>
          </a:p>
          <a:p>
            <a:r>
              <a:rPr lang="ko-KR" altLang="en-US" sz="1400" dirty="0"/>
              <a:t>  경제적이고 효율적인 엘리베이터 이용이 가능합니다</a:t>
            </a:r>
            <a:r>
              <a:rPr lang="en-US" altLang="ko-KR" sz="1400" dirty="0"/>
              <a:t>.</a:t>
            </a:r>
            <a:r>
              <a:rPr lang="ko-KR" altLang="en-US" sz="1400" dirty="0"/>
              <a:t> 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412" y="3357009"/>
            <a:ext cx="837468" cy="8952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13774" y="3543072"/>
            <a:ext cx="4843475" cy="523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▪ 택배 수령시간이 일정해집니다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매일 정해진 시간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오후 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시 전후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에 받아 볼 수 있습니다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1400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7967" y="3411065"/>
            <a:ext cx="847647" cy="876219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296408" y="3479928"/>
            <a:ext cx="4744112" cy="738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▪ 입주자 고객이 직접 택배를 찾아가시면 상자당 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200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원을</a:t>
            </a:r>
            <a:endParaRPr lang="en-US" altLang="ko-KR" sz="1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환급해드립니다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급한 택배는 센터에서 오후 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시부터</a:t>
            </a:r>
            <a:endParaRPr lang="en-US" altLang="ko-KR" sz="1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직접 수령이 가능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단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신분 확인 위해 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APP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설치 필요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1400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840" y="4549108"/>
            <a:ext cx="866695" cy="904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293978" y="4739954"/>
            <a:ext cx="5034188" cy="738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▪ 통합택배센터 관련 아파트 측에 대가를 청구하지 않습니다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오히려 아파트 측에 장소 임차료를 매월 지불합니다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비용은 택배회사들이 전액 부담합니다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1400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2952" y="4558632"/>
            <a:ext cx="876219" cy="895268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7304006" y="4710641"/>
            <a:ext cx="4667186" cy="523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▪ 아파트 자체 수익사업으로 활용 가능합니다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1400" dirty="0">
                <a:latin typeface="굴림" panose="020B0600000101010101" pitchFamily="50" charset="-127"/>
                <a:ea typeface="굴림" panose="020B0600000101010101" pitchFamily="50" charset="-127"/>
              </a:rPr>
              <a:t>자체 인력으로 운용할 경우 관련 시스템을 지원합니다</a:t>
            </a:r>
            <a:r>
              <a:rPr lang="en-US" altLang="ko-KR" sz="1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1400" dirty="0"/>
          </a:p>
        </p:txBody>
      </p:sp>
      <p:sp>
        <p:nvSpPr>
          <p:cNvPr id="19" name="직사각형 18"/>
          <p:cNvSpPr/>
          <p:nvPr/>
        </p:nvSpPr>
        <p:spPr>
          <a:xfrm>
            <a:off x="1450158" y="5794110"/>
            <a:ext cx="9414181" cy="6461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latin typeface="+mn-ea"/>
              </a:rPr>
              <a:t>√ 통합택배센터 도입 관련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이와 연계하여 커뮤니티</a:t>
            </a:r>
            <a:r>
              <a:rPr lang="en-US" altLang="ko-KR" sz="1200" b="1" dirty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스마트 자판기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전기자동차 충전기 성치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지하주차장 비상벨</a:t>
            </a:r>
            <a:r>
              <a:rPr lang="en-US" altLang="ko-KR" sz="1200" b="1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투명 페트병 분쇄기</a:t>
            </a:r>
            <a:r>
              <a:rPr lang="en-US" altLang="ko-KR" sz="1200" b="1" dirty="0">
                <a:latin typeface="+mn-ea"/>
              </a:rPr>
              <a:t>, </a:t>
            </a:r>
          </a:p>
          <a:p>
            <a:r>
              <a:rPr lang="en-US" altLang="ko-KR" sz="1200" b="1" dirty="0">
                <a:latin typeface="+mn-ea"/>
              </a:rPr>
              <a:t>   </a:t>
            </a:r>
            <a:r>
              <a:rPr lang="ko-KR" altLang="en-US" sz="1200" b="1" dirty="0">
                <a:latin typeface="+mn-ea"/>
              </a:rPr>
              <a:t>출입관제시스템</a:t>
            </a:r>
            <a:r>
              <a:rPr lang="en-US" altLang="ko-KR" sz="1200" b="1" dirty="0">
                <a:latin typeface="+mn-ea"/>
              </a:rPr>
              <a:t>(</a:t>
            </a:r>
            <a:r>
              <a:rPr lang="ko-KR" altLang="en-US" sz="1200" b="1" dirty="0">
                <a:latin typeface="+mn-ea"/>
              </a:rPr>
              <a:t>공동현관 프리패스</a:t>
            </a:r>
            <a:r>
              <a:rPr lang="en-US" altLang="ko-KR" sz="1200" b="1" dirty="0">
                <a:latin typeface="+mn-ea"/>
              </a:rPr>
              <a:t>. </a:t>
            </a:r>
            <a:r>
              <a:rPr lang="ko-KR" altLang="en-US" sz="1200" b="1" dirty="0">
                <a:latin typeface="+mn-ea"/>
              </a:rPr>
              <a:t>방문차량관리시스템</a:t>
            </a:r>
            <a:r>
              <a:rPr lang="en-US" altLang="ko-KR" sz="1200" b="1" dirty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등</a:t>
            </a:r>
            <a:r>
              <a:rPr lang="en-US" altLang="ko-KR" sz="1200" b="1" dirty="0">
                <a:latin typeface="+mn-ea"/>
              </a:rPr>
              <a:t>)</a:t>
            </a:r>
            <a:r>
              <a:rPr lang="ko-KR" altLang="en-US" sz="1200" b="1" dirty="0">
                <a:latin typeface="+mn-ea"/>
              </a:rPr>
              <a:t> 구축 방안을 패키지로 제안 가능합니다</a:t>
            </a:r>
            <a:r>
              <a:rPr lang="en-US" altLang="ko-KR" sz="1200" b="1" dirty="0">
                <a:latin typeface="+mn-ea"/>
              </a:rPr>
              <a:t>. (P.  ~ </a:t>
            </a:r>
            <a:r>
              <a:rPr lang="ko-KR" altLang="en-US" sz="1200" b="1" dirty="0">
                <a:latin typeface="+mn-ea"/>
              </a:rPr>
              <a:t>참조</a:t>
            </a:r>
            <a:r>
              <a:rPr lang="en-US" altLang="ko-KR" sz="1200" b="1" dirty="0">
                <a:latin typeface="+mn-ea"/>
              </a:rPr>
              <a:t>)   </a:t>
            </a:r>
          </a:p>
          <a:p>
            <a:r>
              <a:rPr lang="en-US" altLang="ko-KR" sz="1200" b="1" dirty="0">
                <a:latin typeface="+mn-ea"/>
              </a:rPr>
              <a:t>   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297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3072" y="67936"/>
            <a:ext cx="965990" cy="3888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제공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2</a:t>
            </a:r>
            <a:endParaRPr lang="ko-KR" altLang="en-US" sz="2000" b="1" dirty="0">
              <a:solidFill>
                <a:srgbClr val="FF0000"/>
              </a:solidFill>
              <a:latin typeface="Apple SD Gothic Neo"/>
              <a:ea typeface="Apple SD Gothic Ne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062" y="87459"/>
            <a:ext cx="17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스마트 자판기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03280" y="904732"/>
            <a:ext cx="11989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맑은 고딕"/>
                <a:ea typeface="맑은 고딕"/>
              </a:rPr>
              <a:t>◈ 자판기에 대한 기존의 상식을 깨다 </a:t>
            </a:r>
            <a:r>
              <a:rPr lang="en-US" altLang="ko-KR" sz="1200" b="1" dirty="0" smtClean="0">
                <a:latin typeface="맑은 고딕"/>
                <a:ea typeface="맑은 고딕"/>
              </a:rPr>
              <a:t>!  </a:t>
            </a:r>
            <a:r>
              <a:rPr lang="ko-KR" altLang="en-US" sz="1200" b="1" dirty="0" smtClean="0">
                <a:latin typeface="맑은 고딕"/>
                <a:ea typeface="맑은 고딕"/>
              </a:rPr>
              <a:t>자판기의 무한변신</a:t>
            </a:r>
            <a:endParaRPr lang="en-US" altLang="ko-KR" sz="1200" b="1" dirty="0" smtClean="0">
              <a:latin typeface="맑은 고딕"/>
              <a:ea typeface="맑은 고딕"/>
            </a:endParaRPr>
          </a:p>
          <a:p>
            <a:r>
              <a:rPr lang="en-US" altLang="ko-KR" sz="1200" b="1" dirty="0">
                <a:latin typeface="맑은 고딕"/>
                <a:ea typeface="맑은 고딕"/>
              </a:rPr>
              <a:t> </a:t>
            </a:r>
            <a:r>
              <a:rPr lang="en-US" altLang="ko-KR" sz="1200" b="1" dirty="0" smtClean="0">
                <a:latin typeface="맑은 고딕"/>
                <a:ea typeface="맑은 고딕"/>
              </a:rPr>
              <a:t>                                            </a:t>
            </a:r>
            <a:r>
              <a:rPr lang="ko-KR" altLang="en-US" sz="1200" b="1" dirty="0" smtClean="0">
                <a:latin typeface="맑은 고딕"/>
                <a:ea typeface="맑은 고딕"/>
              </a:rPr>
              <a:t>  ▶터치스크린</a:t>
            </a:r>
            <a:r>
              <a:rPr lang="en-US" altLang="ko-KR" sz="1200" b="1" dirty="0" smtClean="0">
                <a:latin typeface="맑은 고딕"/>
                <a:ea typeface="맑은 고딕"/>
              </a:rPr>
              <a:t>(</a:t>
            </a:r>
            <a:r>
              <a:rPr lang="ko-KR" altLang="en-US" sz="1200" b="1" dirty="0" smtClean="0">
                <a:latin typeface="맑은 고딕"/>
                <a:ea typeface="맑은 고딕"/>
              </a:rPr>
              <a:t>패드</a:t>
            </a:r>
            <a:r>
              <a:rPr lang="en-US" altLang="ko-KR" sz="1200" b="1" dirty="0" smtClean="0">
                <a:latin typeface="맑은 고딕"/>
                <a:ea typeface="맑은 고딕"/>
              </a:rPr>
              <a:t>), </a:t>
            </a:r>
            <a:r>
              <a:rPr lang="ko-KR" altLang="en-US" sz="1200" b="1" dirty="0" smtClean="0">
                <a:latin typeface="맑은 고딕"/>
                <a:ea typeface="맑은 고딕"/>
              </a:rPr>
              <a:t>핸드폰으로 이용하는 스마트 자판기</a:t>
            </a:r>
            <a:endParaRPr lang="ko-KR" altLang="en-US" sz="1200" b="1" dirty="0">
              <a:ea typeface="양재튼튼체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6" y="2774147"/>
            <a:ext cx="3369162" cy="18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01251" y="4153615"/>
            <a:ext cx="205392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커뮤니티 운영의</a:t>
            </a:r>
            <a:endParaRPr lang="en-US" altLang="ko-KR" sz="1200" b="1" dirty="0" smtClean="0"/>
          </a:p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   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대 관점</a:t>
            </a:r>
            <a:endParaRPr lang="ko-KR" altLang="en-US" sz="1200" b="1" dirty="0"/>
          </a:p>
        </p:txBody>
      </p:sp>
      <p:grpSp>
        <p:nvGrpSpPr>
          <p:cNvPr id="14" name="그룹 2">
            <a:extLst>
              <a:ext uri="{FF2B5EF4-FFF2-40B4-BE49-F238E27FC236}">
                <a16:creationId xmlns:a16="http://schemas.microsoft.com/office/drawing/2014/main" xmlns="" id="{F03B47A1-5507-4F7B-8BE6-1A825872BE9D}"/>
              </a:ext>
            </a:extLst>
          </p:cNvPr>
          <p:cNvGrpSpPr>
            <a:grpSpLocks/>
          </p:cNvGrpSpPr>
          <p:nvPr/>
        </p:nvGrpSpPr>
        <p:grpSpPr bwMode="auto">
          <a:xfrm>
            <a:off x="506555" y="4777724"/>
            <a:ext cx="7423685" cy="1874322"/>
            <a:chOff x="687481" y="1600198"/>
            <a:chExt cx="9898245" cy="2499095"/>
          </a:xfrm>
        </p:grpSpPr>
        <p:sp>
          <p:nvSpPr>
            <p:cNvPr id="36" name="Rectangle 304">
              <a:extLst>
                <a:ext uri="{FF2B5EF4-FFF2-40B4-BE49-F238E27FC236}">
                  <a16:creationId xmlns:a16="http://schemas.microsoft.com/office/drawing/2014/main" xmlns="" id="{76E15FEE-4109-4D7B-8D81-7D16604FCAA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076919" y="3114408"/>
              <a:ext cx="3508807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무인 카페 </a:t>
              </a:r>
              <a:r>
                <a:rPr lang="ko-KR" altLang="en-US" sz="14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컨셉</a:t>
              </a: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 </a:t>
              </a: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스마트 자판기</a:t>
              </a:r>
              <a:r>
                <a:rPr lang="en-US" altLang="ko-KR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김포 </a:t>
              </a:r>
              <a:r>
                <a:rPr lang="en-US" altLang="ko-KR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P </a:t>
              </a: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아파트</a:t>
              </a:r>
              <a:r>
                <a:rPr lang="en-US" altLang="ko-KR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endPara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16" name="그룹 19">
              <a:extLst>
                <a:ext uri="{FF2B5EF4-FFF2-40B4-BE49-F238E27FC236}">
                  <a16:creationId xmlns:a16="http://schemas.microsoft.com/office/drawing/2014/main" xmlns="" id="{6EE5E21A-2F7E-45A1-90C6-536576475F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481" y="1600198"/>
              <a:ext cx="4269464" cy="568546"/>
              <a:chOff x="652950" y="1384300"/>
              <a:chExt cx="4269814" cy="568336"/>
            </a:xfrm>
          </p:grpSpPr>
          <p:grpSp>
            <p:nvGrpSpPr>
              <p:cNvPr id="18" name="그룹 18">
                <a:extLst>
                  <a:ext uri="{FF2B5EF4-FFF2-40B4-BE49-F238E27FC236}">
                    <a16:creationId xmlns:a16="http://schemas.microsoft.com/office/drawing/2014/main" xmlns="" id="{DE71C2F6-3F3C-4727-906C-C4F712C683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950" y="1384300"/>
                <a:ext cx="1360089" cy="568336"/>
                <a:chOff x="713910" y="1384300"/>
                <a:chExt cx="1360089" cy="568336"/>
              </a:xfrm>
            </p:grpSpPr>
            <p:sp>
              <p:nvSpPr>
                <p:cNvPr id="32" name="모서리가 둥근 직사각형 6">
                  <a:extLst>
                    <a:ext uri="{FF2B5EF4-FFF2-40B4-BE49-F238E27FC236}">
                      <a16:creationId xmlns:a16="http://schemas.microsoft.com/office/drawing/2014/main" xmlns="" id="{3400136A-3D20-48E0-BF61-A47BDF1065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3508" y="1384300"/>
                  <a:ext cx="1280894" cy="4080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ED4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1" hangingPunct="1"/>
                  <a:endParaRPr lang="ko-KR" altLang="en-US" sz="1350"/>
                </a:p>
              </p:txBody>
            </p:sp>
            <p:sp>
              <p:nvSpPr>
                <p:cNvPr id="35" name="Rectangle 304">
                  <a:extLst>
                    <a:ext uri="{FF2B5EF4-FFF2-40B4-BE49-F238E27FC236}">
                      <a16:creationId xmlns:a16="http://schemas.microsoft.com/office/drawing/2014/main" xmlns="" id="{95C36C65-09B4-4291-B64C-AE8662CBC6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3910" y="1398843"/>
                  <a:ext cx="1360089" cy="5537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1" hangingPunct="1"/>
                  <a:r>
                    <a:rPr kumimoji="0" lang="ko-KR" altLang="en-US" sz="1200" dirty="0" smtClean="0">
                      <a:solidFill>
                        <a:srgbClr val="FF0000"/>
                      </a:solidFill>
                      <a:latin typeface="양재백두체B" pitchFamily="18" charset="-127"/>
                      <a:ea typeface="양재백두체B" pitchFamily="18" charset="-127"/>
                    </a:rPr>
                    <a:t>코로나 </a:t>
                  </a:r>
                  <a:r>
                    <a:rPr kumimoji="0" lang="en-US" altLang="ko-KR" sz="1200" dirty="0" smtClean="0">
                      <a:solidFill>
                        <a:srgbClr val="FF0000"/>
                      </a:solidFill>
                      <a:latin typeface="양재백두체B" pitchFamily="18" charset="-127"/>
                      <a:ea typeface="양재백두체B" pitchFamily="18" charset="-127"/>
                    </a:rPr>
                    <a:t>19</a:t>
                  </a:r>
                  <a:r>
                    <a:rPr kumimoji="0" lang="ko-KR" altLang="en-US" sz="1200" dirty="0" smtClean="0">
                      <a:solidFill>
                        <a:srgbClr val="FF0000"/>
                      </a:solidFill>
                      <a:latin typeface="양재백두체B" pitchFamily="18" charset="-127"/>
                      <a:ea typeface="양재백두체B" pitchFamily="18" charset="-127"/>
                    </a:rPr>
                    <a:t> </a:t>
                  </a:r>
                  <a:r>
                    <a:rPr kumimoji="0" lang="en-US" altLang="ko-KR" sz="900" dirty="0" smtClean="0"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19</a:t>
                  </a:r>
                  <a:endParaRPr kumimoji="0" lang="en-US" altLang="ko-KR" sz="90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grpSp>
            <p:nvGrpSpPr>
              <p:cNvPr id="19" name="그룹 17">
                <a:extLst>
                  <a:ext uri="{FF2B5EF4-FFF2-40B4-BE49-F238E27FC236}">
                    <a16:creationId xmlns:a16="http://schemas.microsoft.com/office/drawing/2014/main" xmlns="" id="{9E046AFB-2470-4AB2-9083-88CB40C509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9724" y="1384300"/>
                <a:ext cx="1134496" cy="422629"/>
                <a:chOff x="2302148" y="1384300"/>
                <a:chExt cx="1134496" cy="422629"/>
              </a:xfrm>
            </p:grpSpPr>
            <p:sp>
              <p:nvSpPr>
                <p:cNvPr id="27" name="모서리가 둥근 직사각형 97">
                  <a:extLst>
                    <a:ext uri="{FF2B5EF4-FFF2-40B4-BE49-F238E27FC236}">
                      <a16:creationId xmlns:a16="http://schemas.microsoft.com/office/drawing/2014/main" xmlns="" id="{5EF34D61-B73F-4D40-BEA3-81E97B861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2148" y="1398843"/>
                  <a:ext cx="1134496" cy="4080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2C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1" hangingPunct="1"/>
                  <a:endParaRPr lang="ko-KR" altLang="en-US" sz="1350"/>
                </a:p>
              </p:txBody>
            </p:sp>
            <p:sp>
              <p:nvSpPr>
                <p:cNvPr id="30" name="Rectangle 304">
                  <a:extLst>
                    <a:ext uri="{FF2B5EF4-FFF2-40B4-BE49-F238E27FC236}">
                      <a16:creationId xmlns:a16="http://schemas.microsoft.com/office/drawing/2014/main" xmlns="" id="{257C59FD-0F88-4A76-AC68-969DB01B71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2687" y="1384300"/>
                  <a:ext cx="936030" cy="369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1" hangingPunct="1"/>
                  <a:r>
                    <a:rPr kumimoji="0" lang="ko-KR" altLang="en-US" sz="1200" b="1" dirty="0" smtClean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비대면</a:t>
                  </a:r>
                  <a:endParaRPr kumimoji="0" lang="en-US" altLang="ko-KR" sz="1200" b="1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grpSp>
            <p:nvGrpSpPr>
              <p:cNvPr id="20" name="그룹 16">
                <a:extLst>
                  <a:ext uri="{FF2B5EF4-FFF2-40B4-BE49-F238E27FC236}">
                    <a16:creationId xmlns:a16="http://schemas.microsoft.com/office/drawing/2014/main" xmlns="" id="{9767B76C-F970-4C33-A7B6-41E0EB9A9F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22692" y="1425566"/>
                <a:ext cx="1200072" cy="408086"/>
                <a:chOff x="3722692" y="1425566"/>
                <a:chExt cx="1200072" cy="408086"/>
              </a:xfrm>
            </p:grpSpPr>
            <p:sp>
              <p:nvSpPr>
                <p:cNvPr id="22" name="모서리가 둥근 직사각형 98">
                  <a:extLst>
                    <a:ext uri="{FF2B5EF4-FFF2-40B4-BE49-F238E27FC236}">
                      <a16:creationId xmlns:a16="http://schemas.microsoft.com/office/drawing/2014/main" xmlns="" id="{553FAABE-8674-46AF-933D-8F15180A10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2692" y="1425566"/>
                  <a:ext cx="1200072" cy="4080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B79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1" hangingPunct="1"/>
                  <a:endParaRPr lang="ko-KR" altLang="en-US" sz="1350"/>
                </a:p>
              </p:txBody>
            </p:sp>
            <p:sp>
              <p:nvSpPr>
                <p:cNvPr id="25" name="Rectangle 304">
                  <a:extLst>
                    <a:ext uri="{FF2B5EF4-FFF2-40B4-BE49-F238E27FC236}">
                      <a16:creationId xmlns:a16="http://schemas.microsoft.com/office/drawing/2014/main" xmlns="" id="{DE243BEF-4406-4DBE-B0A2-287290500E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2692" y="1445012"/>
                  <a:ext cx="1185430" cy="369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1" hangingPunct="1"/>
                  <a:r>
                    <a:rPr kumimoji="0" lang="ko-KR" altLang="en-US" sz="1200" b="1" dirty="0" smtClean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운영비용</a:t>
                  </a:r>
                  <a:endParaRPr kumimoji="0" lang="en-US" altLang="ko-KR" sz="1200" b="1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</p:grp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5" y="5204133"/>
            <a:ext cx="1143344" cy="1223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88" y="5215280"/>
            <a:ext cx="962951" cy="121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8" descr="가게 - 스톡일러스트 [23775669] - PIXTA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370" y="5215280"/>
            <a:ext cx="994804" cy="121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5" y="751249"/>
            <a:ext cx="3550885" cy="196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438" y="1522319"/>
            <a:ext cx="4730516" cy="1722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097" y="3537321"/>
            <a:ext cx="4076700" cy="2376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851" y="1689625"/>
            <a:ext cx="2101953" cy="1555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6198940" y="2426652"/>
            <a:ext cx="415498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맑은 고딕"/>
                <a:ea typeface="맑은 고딕"/>
              </a:rPr>
              <a:t>▶</a:t>
            </a:r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059402" y="3167989"/>
            <a:ext cx="415498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맑은 고딕"/>
                <a:ea typeface="맑은 고딕"/>
              </a:rPr>
              <a:t>▼</a:t>
            </a:r>
            <a:endParaRPr lang="ko-KR" altLang="en-US" dirty="0"/>
          </a:p>
        </p:txBody>
      </p:sp>
      <p:sp>
        <p:nvSpPr>
          <p:cNvPr id="52" name="TextBox 51"/>
          <p:cNvSpPr txBox="1"/>
          <p:nvPr/>
        </p:nvSpPr>
        <p:spPr>
          <a:xfrm flipH="1">
            <a:off x="8697834" y="4568949"/>
            <a:ext cx="3040808" cy="12926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맑은 고딕"/>
                <a:ea typeface="맑은 고딕"/>
              </a:rPr>
              <a:t>√ </a:t>
            </a:r>
            <a:r>
              <a:rPr lang="ko-KR" altLang="en-US" sz="1200" b="1" dirty="0" smtClean="0">
                <a:latin typeface="맑은 고딕"/>
                <a:ea typeface="맑은 고딕"/>
              </a:rPr>
              <a:t>상생프로젝트 </a:t>
            </a:r>
            <a:r>
              <a:rPr lang="en-US" altLang="ko-KR" sz="1200" b="1" dirty="0" smtClean="0">
                <a:latin typeface="맑은 고딕"/>
                <a:ea typeface="맑은 고딕"/>
              </a:rPr>
              <a:t>–</a:t>
            </a:r>
            <a:r>
              <a:rPr lang="ko-KR" altLang="en-US" sz="1200" b="1" dirty="0" smtClean="0">
                <a:latin typeface="맑은 고딕"/>
                <a:ea typeface="맑은 고딕"/>
              </a:rPr>
              <a:t>스마트 자판기는</a:t>
            </a:r>
            <a:endParaRPr lang="en-US" altLang="ko-KR" sz="1200" b="1" dirty="0" smtClean="0">
              <a:latin typeface="맑은 고딕"/>
              <a:ea typeface="맑은 고딕"/>
            </a:endParaRPr>
          </a:p>
          <a:p>
            <a:r>
              <a:rPr lang="en-US" altLang="ko-KR" sz="1200" b="1" dirty="0">
                <a:latin typeface="맑은 고딕"/>
                <a:ea typeface="맑은 고딕"/>
              </a:rPr>
              <a:t> </a:t>
            </a:r>
            <a:r>
              <a:rPr lang="en-US" altLang="ko-KR" sz="1200" b="1" dirty="0" smtClean="0">
                <a:latin typeface="맑은 고딕"/>
                <a:ea typeface="맑은 고딕"/>
              </a:rPr>
              <a:t>   </a:t>
            </a:r>
            <a:r>
              <a:rPr lang="ko-KR" altLang="en-US" sz="1200" b="1" dirty="0" smtClean="0">
                <a:latin typeface="맑은 고딕"/>
                <a:ea typeface="맑은 고딕"/>
              </a:rPr>
              <a:t>단독 상품으로도 제공 가능</a:t>
            </a:r>
            <a:endParaRPr lang="en-US" altLang="ko-KR" sz="1200" b="1" dirty="0" smtClean="0">
              <a:latin typeface="맑은 고딕"/>
              <a:ea typeface="맑은 고딕"/>
            </a:endParaRPr>
          </a:p>
          <a:p>
            <a:r>
              <a:rPr lang="en-US" altLang="ko-KR" sz="1200" b="1" dirty="0">
                <a:latin typeface="맑은 고딕"/>
                <a:ea typeface="맑은 고딕"/>
              </a:rPr>
              <a:t> </a:t>
            </a:r>
            <a:r>
              <a:rPr lang="en-US" altLang="ko-KR" sz="1200" b="1" dirty="0" smtClean="0">
                <a:latin typeface="맑은 고딕"/>
                <a:ea typeface="맑은 고딕"/>
              </a:rPr>
              <a:t>   → </a:t>
            </a:r>
            <a:r>
              <a:rPr lang="ko-KR" altLang="en-US" sz="1200" b="1" dirty="0" smtClean="0">
                <a:latin typeface="맑은 고딕"/>
                <a:ea typeface="맑은 고딕"/>
              </a:rPr>
              <a:t>아파트</a:t>
            </a:r>
            <a:r>
              <a:rPr lang="en-US" altLang="ko-KR" sz="1200" b="1" dirty="0" smtClean="0">
                <a:latin typeface="맑은 고딕"/>
                <a:ea typeface="맑은 고딕"/>
              </a:rPr>
              <a:t>(</a:t>
            </a:r>
            <a:r>
              <a:rPr lang="ko-KR" altLang="en-US" sz="1200" b="1" dirty="0" smtClean="0">
                <a:latin typeface="맑은 고딕"/>
                <a:ea typeface="맑은 고딕"/>
              </a:rPr>
              <a:t>입대</a:t>
            </a:r>
            <a:r>
              <a:rPr lang="en-US" altLang="ko-KR" sz="1200" b="1" dirty="0" smtClean="0">
                <a:latin typeface="맑은 고딕"/>
                <a:ea typeface="맑은 고딕"/>
              </a:rPr>
              <a:t>)</a:t>
            </a:r>
            <a:r>
              <a:rPr lang="ko-KR" altLang="en-US" sz="1200" b="1" dirty="0" smtClean="0">
                <a:latin typeface="맑은 고딕"/>
                <a:ea typeface="맑은 고딕"/>
              </a:rPr>
              <a:t>에 장소 임대료 매월</a:t>
            </a:r>
            <a:endParaRPr lang="en-US" altLang="ko-KR" sz="1200" b="1" dirty="0" smtClean="0">
              <a:latin typeface="맑은 고딕"/>
              <a:ea typeface="맑은 고딕"/>
            </a:endParaRPr>
          </a:p>
          <a:p>
            <a:r>
              <a:rPr lang="en-US" altLang="ko-KR" sz="1200" b="1" dirty="0">
                <a:latin typeface="맑은 고딕"/>
                <a:ea typeface="맑은 고딕"/>
              </a:rPr>
              <a:t> </a:t>
            </a:r>
            <a:r>
              <a:rPr lang="en-US" altLang="ko-KR" sz="1200" b="1" dirty="0" smtClean="0">
                <a:latin typeface="맑은 고딕"/>
                <a:ea typeface="맑은 고딕"/>
              </a:rPr>
              <a:t>       </a:t>
            </a:r>
            <a:r>
              <a:rPr lang="ko-KR" altLang="en-US" sz="1200" b="1" dirty="0" smtClean="0">
                <a:latin typeface="맑은 고딕"/>
                <a:ea typeface="맑은 고딕"/>
              </a:rPr>
              <a:t>납부</a:t>
            </a:r>
            <a:r>
              <a:rPr lang="en-US" altLang="ko-KR" sz="1200" b="1" dirty="0" smtClean="0">
                <a:latin typeface="맑은 고딕"/>
                <a:ea typeface="맑은 고딕"/>
              </a:rPr>
              <a:t>(</a:t>
            </a:r>
            <a:r>
              <a:rPr lang="ko-KR" altLang="en-US" sz="1200" b="1" dirty="0" smtClean="0">
                <a:latin typeface="맑은 고딕"/>
                <a:ea typeface="맑은 고딕"/>
              </a:rPr>
              <a:t>협의</a:t>
            </a:r>
            <a:r>
              <a:rPr lang="en-US" altLang="ko-KR" sz="1200" b="1" dirty="0" smtClean="0">
                <a:latin typeface="맑은 고딕"/>
                <a:ea typeface="맑은 고딕"/>
              </a:rPr>
              <a:t>)</a:t>
            </a:r>
          </a:p>
          <a:p>
            <a:endParaRPr lang="en-US" altLang="ko-KR" sz="1200" b="1" dirty="0">
              <a:latin typeface="맑은 고딕"/>
              <a:ea typeface="맑은 고딕"/>
            </a:endParaRPr>
          </a:p>
          <a:p>
            <a:r>
              <a:rPr lang="en-US" altLang="ko-KR" sz="1200" b="1" dirty="0" smtClean="0">
                <a:latin typeface="맑은 고딕"/>
                <a:ea typeface="맑은 고딕"/>
              </a:rPr>
              <a:t>    ※ </a:t>
            </a:r>
            <a:r>
              <a:rPr lang="ko-KR" altLang="en-US" sz="1200" b="1" dirty="0" smtClean="0">
                <a:latin typeface="맑은 고딕"/>
                <a:ea typeface="맑은 고딕"/>
              </a:rPr>
              <a:t>택배 </a:t>
            </a:r>
            <a:r>
              <a:rPr lang="ko-KR" altLang="en-US" sz="1200" b="1" dirty="0" err="1" smtClean="0">
                <a:latin typeface="맑은 고딕"/>
                <a:ea typeface="맑은 고딕"/>
              </a:rPr>
              <a:t>집하</a:t>
            </a:r>
            <a:r>
              <a:rPr lang="en-US" altLang="ko-KR" sz="1200" b="1" dirty="0" smtClean="0">
                <a:latin typeface="맑은 고딕"/>
                <a:ea typeface="맑은 고딕"/>
              </a:rPr>
              <a:t>(</a:t>
            </a:r>
            <a:r>
              <a:rPr lang="ko-KR" altLang="en-US" sz="1200" b="1" dirty="0" smtClean="0">
                <a:latin typeface="맑은 고딕"/>
                <a:ea typeface="맑은 고딕"/>
              </a:rPr>
              <a:t>공동배송</a:t>
            </a:r>
            <a:r>
              <a:rPr lang="en-US" altLang="ko-KR" sz="1200" b="1" dirty="0" smtClean="0">
                <a:latin typeface="맑은 고딕"/>
                <a:ea typeface="맑은 고딕"/>
              </a:rPr>
              <a:t>)</a:t>
            </a:r>
            <a:r>
              <a:rPr lang="ko-KR" altLang="en-US" sz="1200" b="1" dirty="0" smtClean="0">
                <a:latin typeface="맑은 고딕"/>
                <a:ea typeface="맑은 고딕"/>
              </a:rPr>
              <a:t> 도 위와 같음</a:t>
            </a:r>
            <a:endParaRPr lang="ko-KR" altLang="en-US" sz="1200" b="1" dirty="0"/>
          </a:p>
        </p:txBody>
      </p:sp>
      <p:cxnSp>
        <p:nvCxnSpPr>
          <p:cNvPr id="54" name="꺾인 연결선 53"/>
          <p:cNvCxnSpPr/>
          <p:nvPr/>
        </p:nvCxnSpPr>
        <p:spPr>
          <a:xfrm flipV="1">
            <a:off x="536251" y="6104965"/>
            <a:ext cx="4926563" cy="322212"/>
          </a:xfrm>
          <a:prstGeom prst="bentConnector3">
            <a:avLst>
              <a:gd name="adj1" fmla="val 66741"/>
            </a:avLst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154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5A49AFB7-A2E2-40EA-A963-5F9428DCC128}"/>
              </a:ext>
            </a:extLst>
          </p:cNvPr>
          <p:cNvSpPr/>
          <p:nvPr/>
        </p:nvSpPr>
        <p:spPr>
          <a:xfrm>
            <a:off x="-6904" y="0"/>
            <a:ext cx="12196701" cy="685800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defRPr/>
            </a:pPr>
            <a:endParaRPr lang="ko-KR" altLang="en-US" dirty="0">
              <a:solidFill>
                <a:prstClr val="white"/>
              </a:solidFill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72584" y="222277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205" y="43923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205" y="43923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205" y="43923"/>
            <a:ext cx="184688" cy="3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9" tIns="45709" rIns="91419" bIns="4570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205" y="135975"/>
            <a:ext cx="962962" cy="45709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제공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3</a:t>
            </a:r>
            <a:endParaRPr lang="ko-KR" altLang="en-US" sz="2000" b="1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727305" y="135975"/>
            <a:ext cx="10984019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39956" y="205096"/>
            <a:ext cx="2505234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전기자동차 충전기  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27" y="697424"/>
            <a:ext cx="5135673" cy="234228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768" y="750855"/>
            <a:ext cx="5058635" cy="56350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711" y="3186441"/>
            <a:ext cx="5815895" cy="34205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6209" y="964403"/>
            <a:ext cx="410595" cy="369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①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341" y="3091315"/>
            <a:ext cx="45708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②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1718" y="979789"/>
            <a:ext cx="1556476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한국 </a:t>
            </a:r>
            <a:r>
              <a:rPr lang="ko-KR" altLang="en-US" sz="2000" b="1" dirty="0" err="1">
                <a:latin typeface="+mn-ea"/>
              </a:rPr>
              <a:t>알박</a:t>
            </a:r>
            <a:r>
              <a:rPr lang="ko-KR" altLang="en-US" sz="2000" b="1" dirty="0">
                <a:latin typeface="+mn-ea"/>
              </a:rPr>
              <a:t>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737" y="6427213"/>
            <a:ext cx="10697889" cy="338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16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셀파고는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6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한국알박과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 아이마켓코리아의 공식 에이전시로 동일한 조건으로 공급 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+ 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특전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6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셀파고</a:t>
            </a:r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 솔루션  무료 사용</a:t>
            </a:r>
            <a:r>
              <a:rPr lang="en-US" altLang="ko-KR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42825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58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" y="21608"/>
            <a:ext cx="12192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8" name="TextBox 577"/>
          <p:cNvSpPr txBox="1"/>
          <p:nvPr/>
        </p:nvSpPr>
        <p:spPr>
          <a:xfrm>
            <a:off x="4183593" y="5459414"/>
            <a:ext cx="774276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5400" dirty="0">
                <a:solidFill>
                  <a:schemeClr val="accent1">
                    <a:lumMod val="50000"/>
                  </a:schemeClr>
                </a:solidFill>
                <a:latin typeface="Sandoll 고딕Neo3 05 SemiBold" panose="020B0600000101010101" pitchFamily="34" charset="-127"/>
                <a:ea typeface="Sandoll 고딕Neo3 05 SemiBold" panose="020B0600000101010101" pitchFamily="34" charset="-127"/>
              </a:rPr>
              <a:t>Thank you !</a:t>
            </a:r>
            <a:endParaRPr lang="ko-KR" altLang="en-US" sz="5400" dirty="0">
              <a:solidFill>
                <a:schemeClr val="accent1">
                  <a:lumMod val="50000"/>
                </a:schemeClr>
              </a:solidFill>
              <a:latin typeface="Sandoll 고딕Neo3 05 SemiBold" panose="020B0600000101010101" pitchFamily="34" charset="-127"/>
              <a:ea typeface="Sandoll 고딕Neo3 05 SemiBold" panose="020B0600000101010101" pitchFamily="34" charset="-127"/>
            </a:endParaRPr>
          </a:p>
        </p:txBody>
      </p:sp>
      <p:grpSp>
        <p:nvGrpSpPr>
          <p:cNvPr id="7" name="그룹 15">
            <a:extLst>
              <a:ext uri="{FF2B5EF4-FFF2-40B4-BE49-F238E27FC236}">
                <a16:creationId xmlns:a16="http://schemas.microsoft.com/office/drawing/2014/main" xmlns="" id="{76A1E7A4-0CFB-46F2-AC6F-40566142AE07}"/>
              </a:ext>
            </a:extLst>
          </p:cNvPr>
          <p:cNvGrpSpPr>
            <a:grpSpLocks/>
          </p:cNvGrpSpPr>
          <p:nvPr/>
        </p:nvGrpSpPr>
        <p:grpSpPr bwMode="auto">
          <a:xfrm>
            <a:off x="2472119" y="925256"/>
            <a:ext cx="7721093" cy="3773957"/>
            <a:chOff x="1794454" y="1319628"/>
            <a:chExt cx="6957470" cy="3233705"/>
          </a:xfrm>
        </p:grpSpPr>
        <p:sp>
          <p:nvSpPr>
            <p:cNvPr id="8" name="Rectangle 304">
              <a:extLst>
                <a:ext uri="{FF2B5EF4-FFF2-40B4-BE49-F238E27FC236}">
                  <a16:creationId xmlns:a16="http://schemas.microsoft.com/office/drawing/2014/main" xmlns="" id="{6678A56C-66CB-4BC8-8D1C-ABDF54D12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454" y="2038048"/>
              <a:ext cx="1444041" cy="224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Rectangle 304">
              <a:extLst>
                <a:ext uri="{FF2B5EF4-FFF2-40B4-BE49-F238E27FC236}">
                  <a16:creationId xmlns:a16="http://schemas.microsoft.com/office/drawing/2014/main" xmlns="" id="{2FD06789-BA9E-4AE9-A4AC-FD554FE3E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832" y="3757197"/>
              <a:ext cx="1442678" cy="224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10" name="그룹 13">
              <a:extLst>
                <a:ext uri="{FF2B5EF4-FFF2-40B4-BE49-F238E27FC236}">
                  <a16:creationId xmlns:a16="http://schemas.microsoft.com/office/drawing/2014/main" xmlns="" id="{E1941275-D84C-4C7E-819D-8213779C3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228" y="1319628"/>
              <a:ext cx="5508696" cy="3233705"/>
              <a:chOff x="3328374" y="1290546"/>
              <a:chExt cx="5904221" cy="3465887"/>
            </a:xfrm>
          </p:grpSpPr>
          <p:sp>
            <p:nvSpPr>
              <p:cNvPr id="11" name="Rectangle 304">
                <a:extLst>
                  <a:ext uri="{FF2B5EF4-FFF2-40B4-BE49-F238E27FC236}">
                    <a16:creationId xmlns:a16="http://schemas.microsoft.com/office/drawing/2014/main" xmlns="" id="{B9F2E3D5-96BA-41AB-A595-7BB1CDD53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8554" y="1871078"/>
                <a:ext cx="1444041" cy="480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16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1899-0495</a:t>
                </a:r>
              </a:p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ko-KR" altLang="en-US" sz="12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상담 대표전화</a:t>
                </a:r>
                <a:endParaRPr kumimoji="0" lang="en-US" altLang="ko-KR" sz="12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2" name="타원 164">
                <a:extLst>
                  <a:ext uri="{FF2B5EF4-FFF2-40B4-BE49-F238E27FC236}">
                    <a16:creationId xmlns:a16="http://schemas.microsoft.com/office/drawing/2014/main" xmlns="" id="{D9961182-A355-42EF-BC49-85A85E977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3631" y="2323170"/>
                <a:ext cx="1476736" cy="1476735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xmlns="" id="{9D8C2A7C-5B44-4BFA-BBEA-500E14C01466}"/>
                  </a:ext>
                </a:extLst>
              </p:cNvPr>
              <p:cNvSpPr/>
              <p:nvPr/>
            </p:nvSpPr>
            <p:spPr bwMode="auto">
              <a:xfrm>
                <a:off x="5020829" y="2419874"/>
                <a:ext cx="1282930" cy="1284301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 dirty="0">
                  <a:solidFill>
                    <a:srgbClr val="000000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4" name="타원 162">
                <a:extLst>
                  <a:ext uri="{FF2B5EF4-FFF2-40B4-BE49-F238E27FC236}">
                    <a16:creationId xmlns:a16="http://schemas.microsoft.com/office/drawing/2014/main" xmlns="" id="{B07C546B-0173-4B2D-BA34-5BF58A034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374" y="1701961"/>
                <a:ext cx="1186566" cy="1186564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타원 160">
                <a:extLst>
                  <a:ext uri="{FF2B5EF4-FFF2-40B4-BE49-F238E27FC236}">
                    <a16:creationId xmlns:a16="http://schemas.microsoft.com/office/drawing/2014/main" xmlns="" id="{FE4E92EC-9B5A-44E1-9110-7C4AED291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6650" y="3248173"/>
                <a:ext cx="1132074" cy="1133435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타원 158">
                <a:extLst>
                  <a:ext uri="{FF2B5EF4-FFF2-40B4-BE49-F238E27FC236}">
                    <a16:creationId xmlns:a16="http://schemas.microsoft.com/office/drawing/2014/main" xmlns="" id="{C7EB7A0C-0F4C-4BA3-B964-23FD46809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4448" y="1711496"/>
                <a:ext cx="845990" cy="847352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타원 154">
                <a:extLst>
                  <a:ext uri="{FF2B5EF4-FFF2-40B4-BE49-F238E27FC236}">
                    <a16:creationId xmlns:a16="http://schemas.microsoft.com/office/drawing/2014/main" xmlns="" id="{1EE382B0-B3CA-4EFC-9763-765758828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8691" y="3459331"/>
                <a:ext cx="920917" cy="920917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타원 150">
                <a:extLst>
                  <a:ext uri="{FF2B5EF4-FFF2-40B4-BE49-F238E27FC236}">
                    <a16:creationId xmlns:a16="http://schemas.microsoft.com/office/drawing/2014/main" xmlns="" id="{D1A2DAD6-ACB3-4E5E-AF32-641F31A3F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1834" y="1290546"/>
                <a:ext cx="732918" cy="732919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타원 66">
                <a:extLst>
                  <a:ext uri="{FF2B5EF4-FFF2-40B4-BE49-F238E27FC236}">
                    <a16:creationId xmlns:a16="http://schemas.microsoft.com/office/drawing/2014/main" xmlns="" id="{E8A1105E-E7F6-445F-BEB2-F7B9B9A2A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2832" y="1351838"/>
                <a:ext cx="610294" cy="610388"/>
              </a:xfrm>
              <a:prstGeom prst="ellipse">
                <a:avLst/>
              </a:prstGeom>
              <a:solidFill>
                <a:srgbClr val="B0D2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0" name="직선 연결선 120">
                <a:extLst>
                  <a:ext uri="{FF2B5EF4-FFF2-40B4-BE49-F238E27FC236}">
                    <a16:creationId xmlns:a16="http://schemas.microsoft.com/office/drawing/2014/main" xmlns="" id="{CEF41785-B0A3-496E-B9F8-2653D78851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64534" y="2557486"/>
                <a:ext cx="505415" cy="21115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직선 연결선 121">
                <a:extLst>
                  <a:ext uri="{FF2B5EF4-FFF2-40B4-BE49-F238E27FC236}">
                    <a16:creationId xmlns:a16="http://schemas.microsoft.com/office/drawing/2014/main" xmlns="" id="{115A2359-77DD-4223-83F9-F0F7F59B163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346015" y="3398026"/>
                <a:ext cx="649818" cy="350112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직선 연결선 122">
                <a:extLst>
                  <a:ext uri="{FF2B5EF4-FFF2-40B4-BE49-F238E27FC236}">
                    <a16:creationId xmlns:a16="http://schemas.microsoft.com/office/drawing/2014/main" xmlns="" id="{B9E5B14E-4309-45ED-9461-FB3BE0CAB59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6296832" y="2320445"/>
                <a:ext cx="626660" cy="370546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직선 연결선 123">
                <a:extLst>
                  <a:ext uri="{FF2B5EF4-FFF2-40B4-BE49-F238E27FC236}">
                    <a16:creationId xmlns:a16="http://schemas.microsoft.com/office/drawing/2014/main" xmlns="" id="{F5DBB6AB-D4C7-4D90-9A27-7B6B275282B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11817" y="3425272"/>
                <a:ext cx="656630" cy="226142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직선 연결선 124">
                <a:extLst>
                  <a:ext uri="{FF2B5EF4-FFF2-40B4-BE49-F238E27FC236}">
                    <a16:creationId xmlns:a16="http://schemas.microsoft.com/office/drawing/2014/main" xmlns="" id="{97CD0636-31D5-4161-BD39-9D6BC688ACD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370466" y="1998942"/>
                <a:ext cx="99447" cy="348749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직선 연결선 128">
                <a:extLst>
                  <a:ext uri="{FF2B5EF4-FFF2-40B4-BE49-F238E27FC236}">
                    <a16:creationId xmlns:a16="http://schemas.microsoft.com/office/drawing/2014/main" xmlns="" id="{15DC9AF0-564E-4548-B268-5CA9CA50863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433201" y="1767351"/>
                <a:ext cx="472718" cy="19617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직선 연결선 129">
                <a:extLst>
                  <a:ext uri="{FF2B5EF4-FFF2-40B4-BE49-F238E27FC236}">
                    <a16:creationId xmlns:a16="http://schemas.microsoft.com/office/drawing/2014/main" xmlns="" id="{B998F691-6501-4CAF-B9F3-41CDABDCD8E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45651" y="1707410"/>
                <a:ext cx="1284652" cy="20025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직선 연결선 130">
                <a:extLst>
                  <a:ext uri="{FF2B5EF4-FFF2-40B4-BE49-F238E27FC236}">
                    <a16:creationId xmlns:a16="http://schemas.microsoft.com/office/drawing/2014/main" xmlns="" id="{4C389DB8-0CC4-4A6A-B5C1-AA225D04FA8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71688" y="2546588"/>
                <a:ext cx="133505" cy="71657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직선 연결선 131">
                <a:extLst>
                  <a:ext uri="{FF2B5EF4-FFF2-40B4-BE49-F238E27FC236}">
                    <a16:creationId xmlns:a16="http://schemas.microsoft.com/office/drawing/2014/main" xmlns="" id="{9ED70343-A039-4A50-8F65-9CB742297CA1}"/>
                  </a:ext>
                </a:extLst>
              </p:cNvPr>
              <p:cNvCxnSpPr>
                <a:cxnSpLocks noChangeShapeType="1"/>
                <a:endCxn id="29" idx="6"/>
              </p:cNvCxnSpPr>
              <p:nvPr/>
            </p:nvCxnSpPr>
            <p:spPr bwMode="auto">
              <a:xfrm flipH="1">
                <a:off x="6010068" y="4094257"/>
                <a:ext cx="1065321" cy="238451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9" name="타원 148">
                <a:extLst>
                  <a:ext uri="{FF2B5EF4-FFF2-40B4-BE49-F238E27FC236}">
                    <a16:creationId xmlns:a16="http://schemas.microsoft.com/office/drawing/2014/main" xmlns="" id="{5BBA0213-06B2-491B-8710-AB9C74D73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5933" y="3908985"/>
                <a:ext cx="884135" cy="847448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0" name="직선 연결선 133">
                <a:extLst>
                  <a:ext uri="{FF2B5EF4-FFF2-40B4-BE49-F238E27FC236}">
                    <a16:creationId xmlns:a16="http://schemas.microsoft.com/office/drawing/2014/main" xmlns="" id="{2929F36B-ADB3-42BB-8D9B-5A4B30EC105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4363724" y="4130944"/>
                <a:ext cx="747905" cy="13486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직선 연결선 134">
                <a:extLst>
                  <a:ext uri="{FF2B5EF4-FFF2-40B4-BE49-F238E27FC236}">
                    <a16:creationId xmlns:a16="http://schemas.microsoft.com/office/drawing/2014/main" xmlns="" id="{1B52AB4D-4BC4-4425-8BA7-C65AF31FA6CA}"/>
                  </a:ext>
                </a:extLst>
              </p:cNvPr>
              <p:cNvCxnSpPr>
                <a:cxnSpLocks noChangeShapeType="1"/>
                <a:stCxn id="17" idx="0"/>
                <a:endCxn id="14" idx="4"/>
              </p:cNvCxnSpPr>
              <p:nvPr/>
            </p:nvCxnSpPr>
            <p:spPr bwMode="auto">
              <a:xfrm flipH="1" flipV="1">
                <a:off x="3920975" y="2888525"/>
                <a:ext cx="8174" cy="570805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" name="직선 연결선 135">
                <a:extLst>
                  <a:ext uri="{FF2B5EF4-FFF2-40B4-BE49-F238E27FC236}">
                    <a16:creationId xmlns:a16="http://schemas.microsoft.com/office/drawing/2014/main" xmlns="" id="{21069337-EBC5-47A4-9D34-7F3E96579C57}"/>
                  </a:ext>
                </a:extLst>
              </p:cNvPr>
              <p:cNvCxnSpPr>
                <a:cxnSpLocks noChangeShapeType="1"/>
                <a:stCxn id="29" idx="0"/>
              </p:cNvCxnSpPr>
              <p:nvPr/>
            </p:nvCxnSpPr>
            <p:spPr bwMode="auto">
              <a:xfrm flipV="1">
                <a:off x="5568001" y="3795819"/>
                <a:ext cx="0" cy="113166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" name="Rectangle 304">
                <a:extLst>
                  <a:ext uri="{FF2B5EF4-FFF2-40B4-BE49-F238E27FC236}">
                    <a16:creationId xmlns:a16="http://schemas.microsoft.com/office/drawing/2014/main" xmlns="" id="{B79F8D36-3428-4B31-A9CA-37E4C8A67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8001" y="1350718"/>
                <a:ext cx="1924074" cy="254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1200" b="1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hr.kim@sherpago.co.kr</a:t>
                </a:r>
              </a:p>
            </p:txBody>
          </p:sp>
        </p:grpSp>
      </p:grpSp>
      <p:sp>
        <p:nvSpPr>
          <p:cNvPr id="34" name="직사각형 33"/>
          <p:cNvSpPr/>
          <p:nvPr/>
        </p:nvSpPr>
        <p:spPr>
          <a:xfrm>
            <a:off x="5843260" y="2570836"/>
            <a:ext cx="1308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CONTACT</a:t>
            </a: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US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802" y="1758112"/>
            <a:ext cx="1722979" cy="39058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476085" y="1768736"/>
            <a:ext cx="877163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/>
              <a:t>셀파고</a:t>
            </a:r>
            <a:endParaRPr lang="ko-KR" altLang="en-US" dirty="0"/>
          </a:p>
        </p:txBody>
      </p:sp>
      <p:sp>
        <p:nvSpPr>
          <p:cNvPr id="37" name="타원 36"/>
          <p:cNvSpPr/>
          <p:nvPr/>
        </p:nvSpPr>
        <p:spPr>
          <a:xfrm>
            <a:off x="4428428" y="591539"/>
            <a:ext cx="112629" cy="204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 flipH="1">
            <a:off x="4313395" y="2283384"/>
            <a:ext cx="957671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사이트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4616" y="1101804"/>
            <a:ext cx="530081" cy="376105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788" y="1548449"/>
            <a:ext cx="634615" cy="581174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273" y="3544802"/>
            <a:ext cx="747624" cy="457869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3813" y="3829281"/>
            <a:ext cx="1815412" cy="381053"/>
          </a:xfrm>
          <a:prstGeom prst="rect">
            <a:avLst/>
          </a:prstGeom>
        </p:spPr>
      </p:pic>
      <p:pic>
        <p:nvPicPr>
          <p:cNvPr id="43" name="Picture 4" descr="셀파고 모바일 AS - برنامه‌ها در Google Pl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946" y="1442520"/>
            <a:ext cx="843731" cy="84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https://blog.kakaocdn.net/dn/orDob/btqAiyikx2T/ow21T4kX8Udlwdq6KAoWM0/im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589" y="3319563"/>
            <a:ext cx="780184" cy="78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4603" y="3917118"/>
            <a:ext cx="619447" cy="641413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267622" y="4425899"/>
            <a:ext cx="56323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01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36942" y="4739887"/>
            <a:ext cx="989373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자료실 참고</a:t>
            </a: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1878" y="4710032"/>
            <a:ext cx="504895" cy="20957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84093" y="4911079"/>
            <a:ext cx="890224" cy="179541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2119" y="3893447"/>
            <a:ext cx="1133633" cy="228632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56304" y="3620597"/>
            <a:ext cx="866149" cy="29893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8698033" y="4509531"/>
            <a:ext cx="2784352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hlinkClick r:id="rId14"/>
              </a:rPr>
              <a:t>www.sherpago.co.kr/board/notice</a:t>
            </a:r>
            <a:endParaRPr lang="en-US" altLang="ko-KR" sz="1400" b="1" dirty="0"/>
          </a:p>
          <a:p>
            <a:r>
              <a:rPr lang="en-US" altLang="ko-KR" sz="1400" b="1" dirty="0">
                <a:hlinkClick r:id="rId15"/>
              </a:rPr>
              <a:t> http://widebr.co.kr/charge</a:t>
            </a:r>
            <a:r>
              <a:rPr lang="en-US" altLang="ko-KR" sz="1400" b="1" dirty="0"/>
              <a:t>/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0610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12084</TotalTime>
  <Words>1405</Words>
  <Application>Microsoft Office PowerPoint</Application>
  <PresentationFormat>와이드스크린</PresentationFormat>
  <Paragraphs>274</Paragraphs>
  <Slides>14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33" baseType="lpstr">
      <vt:lpstr>Apple SD Gothic Neo</vt:lpstr>
      <vt:lpstr>HY엽서M</vt:lpstr>
      <vt:lpstr>Sandoll 고딕Neo3 05 SemiBold</vt:lpstr>
      <vt:lpstr>The정고딕170</vt:lpstr>
      <vt:lpstr>굴림</vt:lpstr>
      <vt:lpstr>나눔고딕</vt:lpstr>
      <vt:lpstr>나눔고딕 ExtraBold</vt:lpstr>
      <vt:lpstr>돋움</vt:lpstr>
      <vt:lpstr>맑은 고딕</vt:lpstr>
      <vt:lpstr>바탕</vt:lpstr>
      <vt:lpstr>양재백두체B</vt:lpstr>
      <vt:lpstr>양재튼튼체B</vt:lpstr>
      <vt:lpstr>함초롬바탕</vt:lpstr>
      <vt:lpstr>Arial</vt:lpstr>
      <vt:lpstr>Calibri</vt:lpstr>
      <vt:lpstr>Segoe UI</vt:lpstr>
      <vt:lpstr>Segoe UI Black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SUMSUNG</dc:creator>
  <cp:lastModifiedBy>SUMSUNG</cp:lastModifiedBy>
  <cp:revision>602</cp:revision>
  <dcterms:created xsi:type="dcterms:W3CDTF">2021-08-28T00:32:57Z</dcterms:created>
  <dcterms:modified xsi:type="dcterms:W3CDTF">2023-02-12T11:48:59Z</dcterms:modified>
</cp:coreProperties>
</file>